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7" y="179196"/>
            <a:ext cx="8963964" cy="675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0679" y="1446784"/>
            <a:ext cx="8422640" cy="458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mbiente@dna.gov.ar" TargetMode="External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243" rIns="0" bIns="0" rtlCol="0">
            <a:spAutoFit/>
          </a:bodyPr>
          <a:lstStyle/>
          <a:p>
            <a:pPr marL="1209040">
              <a:lnSpc>
                <a:spcPct val="100000"/>
              </a:lnSpc>
            </a:pPr>
            <a:r>
              <a:rPr sz="2800" spc="-10" dirty="0">
                <a:solidFill>
                  <a:srgbClr val="0090CD"/>
                </a:solidFill>
              </a:rPr>
              <a:t>WELCOME </a:t>
            </a:r>
            <a:r>
              <a:rPr sz="2800" spc="-5" dirty="0">
                <a:solidFill>
                  <a:srgbClr val="0090CD"/>
                </a:solidFill>
              </a:rPr>
              <a:t>TO BROWN STATION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9026" y="6079032"/>
            <a:ext cx="698182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90CD"/>
                </a:solidFill>
                <a:latin typeface="Verdana"/>
                <a:cs typeface="Verdana"/>
              </a:rPr>
              <a:t>ARGENTINE </a:t>
            </a:r>
            <a:r>
              <a:rPr sz="2800" b="1" spc="-5" dirty="0">
                <a:solidFill>
                  <a:srgbClr val="0090CD"/>
                </a:solidFill>
                <a:latin typeface="Verdana"/>
                <a:cs typeface="Verdana"/>
              </a:rPr>
              <a:t>ANTARCTIC</a:t>
            </a:r>
            <a:r>
              <a:rPr sz="2800" b="1" spc="15" dirty="0">
                <a:solidFill>
                  <a:srgbClr val="0090CD"/>
                </a:solidFill>
                <a:latin typeface="Verdana"/>
                <a:cs typeface="Verdana"/>
              </a:rPr>
              <a:t> </a:t>
            </a:r>
            <a:r>
              <a:rPr sz="2800" b="1" spc="-5" dirty="0">
                <a:solidFill>
                  <a:srgbClr val="0090CD"/>
                </a:solidFill>
                <a:latin typeface="Verdana"/>
                <a:cs typeface="Verdana"/>
              </a:rPr>
              <a:t>PROGRAM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04900"/>
            <a:ext cx="9134855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5743955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1075944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9143238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9456" y="5791199"/>
            <a:ext cx="10668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1158" y="4951348"/>
            <a:ext cx="147891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336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Station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rebuil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ding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6347" y="45780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60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35" dirty="0">
                <a:solidFill>
                  <a:srgbClr val="0090CD"/>
                </a:solidFill>
              </a:rPr>
              <a:t> </a:t>
            </a:r>
            <a:r>
              <a:rPr sz="2400" spc="-10" dirty="0">
                <a:solidFill>
                  <a:srgbClr val="0090CD"/>
                </a:solidFill>
              </a:rPr>
              <a:t>HISTORY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716904" y="4824221"/>
            <a:ext cx="247523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 marR="5080" indent="-67310" algn="just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Diverse scientific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activities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during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summer</a:t>
            </a:r>
            <a:r>
              <a:rPr sz="20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season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0697" y="5203697"/>
            <a:ext cx="730250" cy="170815"/>
          </a:xfrm>
          <a:custGeom>
            <a:avLst/>
            <a:gdLst/>
            <a:ahLst/>
            <a:cxnLst/>
            <a:rect l="l" t="t" r="r" b="b"/>
            <a:pathLst>
              <a:path w="730250" h="170814">
                <a:moveTo>
                  <a:pt x="695705" y="0"/>
                </a:moveTo>
                <a:lnTo>
                  <a:pt x="695705" y="42671"/>
                </a:lnTo>
                <a:lnTo>
                  <a:pt x="0" y="42671"/>
                </a:lnTo>
                <a:lnTo>
                  <a:pt x="0" y="128015"/>
                </a:lnTo>
                <a:lnTo>
                  <a:pt x="695705" y="128015"/>
                </a:lnTo>
                <a:lnTo>
                  <a:pt x="695705" y="170687"/>
                </a:lnTo>
                <a:lnTo>
                  <a:pt x="729996" y="85343"/>
                </a:lnTo>
                <a:lnTo>
                  <a:pt x="695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0697" y="5203697"/>
            <a:ext cx="730250" cy="170815"/>
          </a:xfrm>
          <a:custGeom>
            <a:avLst/>
            <a:gdLst/>
            <a:ahLst/>
            <a:cxnLst/>
            <a:rect l="l" t="t" r="r" b="b"/>
            <a:pathLst>
              <a:path w="730250" h="170814">
                <a:moveTo>
                  <a:pt x="0" y="42671"/>
                </a:moveTo>
                <a:lnTo>
                  <a:pt x="695705" y="42671"/>
                </a:lnTo>
                <a:lnTo>
                  <a:pt x="695705" y="0"/>
                </a:lnTo>
                <a:lnTo>
                  <a:pt x="729996" y="85343"/>
                </a:lnTo>
                <a:lnTo>
                  <a:pt x="695705" y="170687"/>
                </a:lnTo>
                <a:lnTo>
                  <a:pt x="695705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5900" y="1225296"/>
            <a:ext cx="3665220" cy="2712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66944" y="1196339"/>
            <a:ext cx="3723640" cy="2771140"/>
          </a:xfrm>
          <a:custGeom>
            <a:avLst/>
            <a:gdLst/>
            <a:ahLst/>
            <a:cxnLst/>
            <a:rect l="l" t="t" r="r" b="b"/>
            <a:pathLst>
              <a:path w="3723640" h="2771140">
                <a:moveTo>
                  <a:pt x="0" y="2770631"/>
                </a:moveTo>
                <a:lnTo>
                  <a:pt x="3723132" y="2770631"/>
                </a:lnTo>
                <a:lnTo>
                  <a:pt x="3723132" y="0"/>
                </a:lnTo>
                <a:lnTo>
                  <a:pt x="0" y="0"/>
                </a:lnTo>
                <a:lnTo>
                  <a:pt x="0" y="2770631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639" y="1225296"/>
            <a:ext cx="4934712" cy="2711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684" y="1196339"/>
            <a:ext cx="4993005" cy="2769235"/>
          </a:xfrm>
          <a:custGeom>
            <a:avLst/>
            <a:gdLst/>
            <a:ahLst/>
            <a:cxnLst/>
            <a:rect l="l" t="t" r="r" b="b"/>
            <a:pathLst>
              <a:path w="4993005" h="2769235">
                <a:moveTo>
                  <a:pt x="0" y="2769107"/>
                </a:moveTo>
                <a:lnTo>
                  <a:pt x="4992624" y="2769107"/>
                </a:lnTo>
                <a:lnTo>
                  <a:pt x="4992624" y="0"/>
                </a:lnTo>
                <a:lnTo>
                  <a:pt x="0" y="0"/>
                </a:lnTo>
                <a:lnTo>
                  <a:pt x="0" y="2769107"/>
                </a:lnTo>
                <a:close/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97954" y="396875"/>
            <a:ext cx="1967864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19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9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5/19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9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6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0447" y="1750059"/>
            <a:ext cx="390271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First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female Station</a:t>
            </a:r>
            <a:r>
              <a:rPr sz="20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Leader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6347" y="45780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60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35" dirty="0">
                <a:solidFill>
                  <a:srgbClr val="0090CD"/>
                </a:solidFill>
              </a:rPr>
              <a:t> </a:t>
            </a:r>
            <a:r>
              <a:rPr sz="2400" spc="-10" dirty="0">
                <a:solidFill>
                  <a:srgbClr val="0090CD"/>
                </a:solidFill>
              </a:rPr>
              <a:t>HISTORY</a:t>
            </a:r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58495" y="3168395"/>
            <a:ext cx="4989576" cy="327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539" y="3139439"/>
            <a:ext cx="5047615" cy="3333115"/>
          </a:xfrm>
          <a:custGeom>
            <a:avLst/>
            <a:gdLst/>
            <a:ahLst/>
            <a:cxnLst/>
            <a:rect l="l" t="t" r="r" b="b"/>
            <a:pathLst>
              <a:path w="5047615" h="3333115">
                <a:moveTo>
                  <a:pt x="0" y="3332988"/>
                </a:moveTo>
                <a:lnTo>
                  <a:pt x="5047488" y="3332988"/>
                </a:lnTo>
                <a:lnTo>
                  <a:pt x="5047488" y="0"/>
                </a:lnTo>
                <a:lnTo>
                  <a:pt x="0" y="0"/>
                </a:lnTo>
                <a:lnTo>
                  <a:pt x="0" y="3332988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4479" y="3176016"/>
            <a:ext cx="3589020" cy="2912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5523" y="3147060"/>
            <a:ext cx="3647440" cy="2970530"/>
          </a:xfrm>
          <a:custGeom>
            <a:avLst/>
            <a:gdLst/>
            <a:ahLst/>
            <a:cxnLst/>
            <a:rect l="l" t="t" r="r" b="b"/>
            <a:pathLst>
              <a:path w="3647440" h="2970529">
                <a:moveTo>
                  <a:pt x="0" y="2970276"/>
                </a:moveTo>
                <a:lnTo>
                  <a:pt x="3646931" y="2970276"/>
                </a:lnTo>
                <a:lnTo>
                  <a:pt x="3646931" y="0"/>
                </a:lnTo>
                <a:lnTo>
                  <a:pt x="0" y="0"/>
                </a:lnTo>
                <a:lnTo>
                  <a:pt x="0" y="2970276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1996" y="6173723"/>
            <a:ext cx="3716020" cy="337185"/>
          </a:xfrm>
          <a:custGeom>
            <a:avLst/>
            <a:gdLst/>
            <a:ahLst/>
            <a:cxnLst/>
            <a:rect l="l" t="t" r="r" b="b"/>
            <a:pathLst>
              <a:path w="3716020" h="337184">
                <a:moveTo>
                  <a:pt x="0" y="336803"/>
                </a:moveTo>
                <a:lnTo>
                  <a:pt x="3715511" y="336803"/>
                </a:lnTo>
                <a:lnTo>
                  <a:pt x="3715511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82005" y="6218935"/>
            <a:ext cx="3415029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Leader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Florencia</a:t>
            </a:r>
            <a:r>
              <a:rPr sz="1600" b="1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Claros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97954" y="396875"/>
            <a:ext cx="1967864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20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1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3/20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1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4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2420" y="4670297"/>
            <a:ext cx="7149465" cy="198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Census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penguins,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flying </a:t>
            </a: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birds,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cetaceans and</a:t>
            </a:r>
            <a:r>
              <a:rPr sz="2000" spc="-114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leopard  seals.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Oceanographic</a:t>
            </a:r>
            <a:r>
              <a:rPr sz="2000" spc="-11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studies.</a:t>
            </a:r>
            <a:endParaRPr sz="2000">
              <a:latin typeface="Verdana"/>
              <a:cs typeface="Verdana"/>
            </a:endParaRPr>
          </a:p>
          <a:p>
            <a:pPr marL="12700" marR="1918970">
              <a:lnSpc>
                <a:spcPts val="3600"/>
              </a:lnSpc>
              <a:spcBef>
                <a:spcPts val="320"/>
              </a:spcBef>
            </a:pP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Geological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/ </a:t>
            </a: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geomorphical research.  Monitoring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63636"/>
                </a:solidFill>
                <a:latin typeface="Verdana"/>
                <a:cs typeface="Verdana"/>
              </a:rPr>
              <a:t>penguin population</a:t>
            </a:r>
            <a:r>
              <a:rPr sz="2000" spc="-1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63636"/>
                </a:solidFill>
                <a:latin typeface="Verdana"/>
                <a:cs typeface="Verdana"/>
              </a:rPr>
              <a:t>trends.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14215" y="1150619"/>
            <a:ext cx="4998720" cy="3357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5259" y="1121663"/>
            <a:ext cx="5057140" cy="3415665"/>
          </a:xfrm>
          <a:custGeom>
            <a:avLst/>
            <a:gdLst/>
            <a:ahLst/>
            <a:cxnLst/>
            <a:rect l="l" t="t" r="r" b="b"/>
            <a:pathLst>
              <a:path w="5057140" h="3415665">
                <a:moveTo>
                  <a:pt x="0" y="3415284"/>
                </a:moveTo>
                <a:lnTo>
                  <a:pt x="5056632" y="3415284"/>
                </a:lnTo>
                <a:lnTo>
                  <a:pt x="5056632" y="0"/>
                </a:lnTo>
                <a:lnTo>
                  <a:pt x="0" y="0"/>
                </a:lnTo>
                <a:lnTo>
                  <a:pt x="0" y="3415284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15" y="1159763"/>
            <a:ext cx="3710940" cy="3363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" y="1130808"/>
            <a:ext cx="3769360" cy="3421379"/>
          </a:xfrm>
          <a:custGeom>
            <a:avLst/>
            <a:gdLst/>
            <a:ahLst/>
            <a:cxnLst/>
            <a:rect l="l" t="t" r="r" b="b"/>
            <a:pathLst>
              <a:path w="3769360" h="3421379">
                <a:moveTo>
                  <a:pt x="0" y="3421379"/>
                </a:moveTo>
                <a:lnTo>
                  <a:pt x="3768852" y="3421379"/>
                </a:lnTo>
                <a:lnTo>
                  <a:pt x="3768852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</a:t>
            </a:r>
            <a:r>
              <a:rPr sz="2400" spc="-65" dirty="0"/>
              <a:t> </a:t>
            </a:r>
            <a:r>
              <a:rPr sz="2400" spc="-5" dirty="0"/>
              <a:t>SCIENCE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833" y="5529834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4" h="172720">
                <a:moveTo>
                  <a:pt x="387629" y="0"/>
                </a:moveTo>
                <a:lnTo>
                  <a:pt x="387629" y="43052"/>
                </a:lnTo>
                <a:lnTo>
                  <a:pt x="0" y="43052"/>
                </a:lnTo>
                <a:lnTo>
                  <a:pt x="0" y="129158"/>
                </a:lnTo>
                <a:lnTo>
                  <a:pt x="387629" y="129158"/>
                </a:lnTo>
                <a:lnTo>
                  <a:pt x="387629" y="172211"/>
                </a:lnTo>
                <a:lnTo>
                  <a:pt x="406907" y="86105"/>
                </a:lnTo>
                <a:lnTo>
                  <a:pt x="38762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833" y="5529834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4" h="172720">
                <a:moveTo>
                  <a:pt x="0" y="43052"/>
                </a:moveTo>
                <a:lnTo>
                  <a:pt x="387629" y="43052"/>
                </a:lnTo>
                <a:lnTo>
                  <a:pt x="387629" y="0"/>
                </a:lnTo>
                <a:lnTo>
                  <a:pt x="406907" y="86105"/>
                </a:lnTo>
                <a:lnTo>
                  <a:pt x="387629" y="172211"/>
                </a:lnTo>
                <a:lnTo>
                  <a:pt x="387629" y="129158"/>
                </a:lnTo>
                <a:lnTo>
                  <a:pt x="0" y="129158"/>
                </a:lnTo>
                <a:lnTo>
                  <a:pt x="0" y="43052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7501" y="5956553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4" h="172720">
                <a:moveTo>
                  <a:pt x="387629" y="0"/>
                </a:moveTo>
                <a:lnTo>
                  <a:pt x="387629" y="43053"/>
                </a:lnTo>
                <a:lnTo>
                  <a:pt x="0" y="43053"/>
                </a:lnTo>
                <a:lnTo>
                  <a:pt x="0" y="129159"/>
                </a:lnTo>
                <a:lnTo>
                  <a:pt x="387629" y="129159"/>
                </a:lnTo>
                <a:lnTo>
                  <a:pt x="387629" y="172212"/>
                </a:lnTo>
                <a:lnTo>
                  <a:pt x="406908" y="86106"/>
                </a:lnTo>
                <a:lnTo>
                  <a:pt x="38762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7501" y="5956553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4" h="172720">
                <a:moveTo>
                  <a:pt x="0" y="43053"/>
                </a:moveTo>
                <a:lnTo>
                  <a:pt x="387629" y="43053"/>
                </a:lnTo>
                <a:lnTo>
                  <a:pt x="387629" y="0"/>
                </a:lnTo>
                <a:lnTo>
                  <a:pt x="406908" y="86106"/>
                </a:lnTo>
                <a:lnTo>
                  <a:pt x="387629" y="172212"/>
                </a:lnTo>
                <a:lnTo>
                  <a:pt x="387629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9026" y="6421373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4" h="170815">
                <a:moveTo>
                  <a:pt x="387807" y="0"/>
                </a:moveTo>
                <a:lnTo>
                  <a:pt x="387807" y="42671"/>
                </a:lnTo>
                <a:lnTo>
                  <a:pt x="0" y="42671"/>
                </a:lnTo>
                <a:lnTo>
                  <a:pt x="0" y="128015"/>
                </a:lnTo>
                <a:lnTo>
                  <a:pt x="387807" y="128015"/>
                </a:lnTo>
                <a:lnTo>
                  <a:pt x="387807" y="170687"/>
                </a:lnTo>
                <a:lnTo>
                  <a:pt x="406908" y="85343"/>
                </a:lnTo>
                <a:lnTo>
                  <a:pt x="387807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026" y="6421373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4" h="170815">
                <a:moveTo>
                  <a:pt x="0" y="42671"/>
                </a:moveTo>
                <a:lnTo>
                  <a:pt x="387807" y="42671"/>
                </a:lnTo>
                <a:lnTo>
                  <a:pt x="387807" y="0"/>
                </a:lnTo>
                <a:lnTo>
                  <a:pt x="406908" y="85343"/>
                </a:lnTo>
                <a:lnTo>
                  <a:pt x="387807" y="170687"/>
                </a:lnTo>
                <a:lnTo>
                  <a:pt x="387807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881" y="4754117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4" h="170814">
                <a:moveTo>
                  <a:pt x="387807" y="0"/>
                </a:moveTo>
                <a:lnTo>
                  <a:pt x="387807" y="42671"/>
                </a:lnTo>
                <a:lnTo>
                  <a:pt x="0" y="42671"/>
                </a:lnTo>
                <a:lnTo>
                  <a:pt x="0" y="128015"/>
                </a:lnTo>
                <a:lnTo>
                  <a:pt x="387807" y="128015"/>
                </a:lnTo>
                <a:lnTo>
                  <a:pt x="387807" y="170687"/>
                </a:lnTo>
                <a:lnTo>
                  <a:pt x="406908" y="85343"/>
                </a:lnTo>
                <a:lnTo>
                  <a:pt x="387807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881" y="4754117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4" h="170814">
                <a:moveTo>
                  <a:pt x="0" y="42671"/>
                </a:moveTo>
                <a:lnTo>
                  <a:pt x="387807" y="42671"/>
                </a:lnTo>
                <a:lnTo>
                  <a:pt x="387807" y="0"/>
                </a:lnTo>
                <a:lnTo>
                  <a:pt x="406908" y="85343"/>
                </a:lnTo>
                <a:lnTo>
                  <a:pt x="387807" y="170687"/>
                </a:lnTo>
                <a:lnTo>
                  <a:pt x="387807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7740" y="1152144"/>
            <a:ext cx="3537204" cy="265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48784" y="1123188"/>
            <a:ext cx="3595370" cy="2711450"/>
          </a:xfrm>
          <a:custGeom>
            <a:avLst/>
            <a:gdLst/>
            <a:ahLst/>
            <a:cxnLst/>
            <a:rect l="l" t="t" r="r" b="b"/>
            <a:pathLst>
              <a:path w="3595370" h="2711450">
                <a:moveTo>
                  <a:pt x="0" y="2711196"/>
                </a:moveTo>
                <a:lnTo>
                  <a:pt x="3595116" y="2711196"/>
                </a:lnTo>
                <a:lnTo>
                  <a:pt x="3595116" y="0"/>
                </a:lnTo>
                <a:lnTo>
                  <a:pt x="0" y="0"/>
                </a:lnTo>
                <a:lnTo>
                  <a:pt x="0" y="2711196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7280" y="1150619"/>
            <a:ext cx="3525012" cy="264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8324" y="1121663"/>
            <a:ext cx="3583304" cy="2703830"/>
          </a:xfrm>
          <a:custGeom>
            <a:avLst/>
            <a:gdLst/>
            <a:ahLst/>
            <a:cxnLst/>
            <a:rect l="l" t="t" r="r" b="b"/>
            <a:pathLst>
              <a:path w="3583304" h="2703829">
                <a:moveTo>
                  <a:pt x="0" y="2703576"/>
                </a:moveTo>
                <a:lnTo>
                  <a:pt x="3582924" y="2703576"/>
                </a:lnTo>
                <a:lnTo>
                  <a:pt x="3582924" y="0"/>
                </a:lnTo>
                <a:lnTo>
                  <a:pt x="0" y="0"/>
                </a:lnTo>
                <a:lnTo>
                  <a:pt x="0" y="2703576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408" y="3957828"/>
            <a:ext cx="3496055" cy="2633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9452" y="3928871"/>
            <a:ext cx="3554095" cy="2691765"/>
          </a:xfrm>
          <a:custGeom>
            <a:avLst/>
            <a:gdLst/>
            <a:ahLst/>
            <a:cxnLst/>
            <a:rect l="l" t="t" r="r" b="b"/>
            <a:pathLst>
              <a:path w="3554095" h="2691765">
                <a:moveTo>
                  <a:pt x="0" y="2691384"/>
                </a:moveTo>
                <a:lnTo>
                  <a:pt x="3553967" y="2691384"/>
                </a:lnTo>
                <a:lnTo>
                  <a:pt x="3553967" y="0"/>
                </a:lnTo>
                <a:lnTo>
                  <a:pt x="0" y="0"/>
                </a:lnTo>
                <a:lnTo>
                  <a:pt x="0" y="2691384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4900" y="3957828"/>
            <a:ext cx="3517391" cy="2639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5944" y="3928871"/>
            <a:ext cx="3575685" cy="2697480"/>
          </a:xfrm>
          <a:custGeom>
            <a:avLst/>
            <a:gdLst/>
            <a:ahLst/>
            <a:cxnLst/>
            <a:rect l="l" t="t" r="r" b="b"/>
            <a:pathLst>
              <a:path w="3575685" h="2697479">
                <a:moveTo>
                  <a:pt x="0" y="2697479"/>
                </a:moveTo>
                <a:lnTo>
                  <a:pt x="3575304" y="2697479"/>
                </a:lnTo>
                <a:lnTo>
                  <a:pt x="3575304" y="0"/>
                </a:lnTo>
                <a:lnTo>
                  <a:pt x="0" y="0"/>
                </a:lnTo>
                <a:lnTo>
                  <a:pt x="0" y="2697479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</a:t>
            </a:r>
            <a:r>
              <a:rPr sz="2400" spc="-65" dirty="0"/>
              <a:t> </a:t>
            </a:r>
            <a:r>
              <a:rPr sz="2400" spc="-5" dirty="0"/>
              <a:t>SCIENCE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0015" y="3489959"/>
            <a:ext cx="2029967" cy="2162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1059" y="3461003"/>
            <a:ext cx="2087880" cy="2220595"/>
          </a:xfrm>
          <a:custGeom>
            <a:avLst/>
            <a:gdLst/>
            <a:ahLst/>
            <a:cxnLst/>
            <a:rect l="l" t="t" r="r" b="b"/>
            <a:pathLst>
              <a:path w="2087879" h="2220595">
                <a:moveTo>
                  <a:pt x="0" y="2220468"/>
                </a:moveTo>
                <a:lnTo>
                  <a:pt x="2087880" y="2220468"/>
                </a:lnTo>
                <a:lnTo>
                  <a:pt x="2087880" y="0"/>
                </a:lnTo>
                <a:lnTo>
                  <a:pt x="0" y="0"/>
                </a:lnTo>
                <a:lnTo>
                  <a:pt x="0" y="2220468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0579" y="5710428"/>
            <a:ext cx="2146300" cy="338455"/>
          </a:xfrm>
          <a:custGeom>
            <a:avLst/>
            <a:gdLst/>
            <a:ahLst/>
            <a:cxnLst/>
            <a:rect l="l" t="t" r="r" b="b"/>
            <a:pathLst>
              <a:path w="2146300" h="338454">
                <a:moveTo>
                  <a:pt x="0" y="338328"/>
                </a:moveTo>
                <a:lnTo>
                  <a:pt x="2145792" y="338328"/>
                </a:lnTo>
                <a:lnTo>
                  <a:pt x="2145792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802" y="5755335"/>
            <a:ext cx="164274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Gentoo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penguin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0400" y="4367784"/>
            <a:ext cx="1801368" cy="125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1443" y="4338828"/>
            <a:ext cx="1859280" cy="1313815"/>
          </a:xfrm>
          <a:custGeom>
            <a:avLst/>
            <a:gdLst/>
            <a:ahLst/>
            <a:cxnLst/>
            <a:rect l="l" t="t" r="r" b="b"/>
            <a:pathLst>
              <a:path w="1859279" h="1313814">
                <a:moveTo>
                  <a:pt x="0" y="1313688"/>
                </a:moveTo>
                <a:lnTo>
                  <a:pt x="1859279" y="1313688"/>
                </a:lnTo>
                <a:lnTo>
                  <a:pt x="1859279" y="0"/>
                </a:lnTo>
                <a:lnTo>
                  <a:pt x="0" y="0"/>
                </a:lnTo>
                <a:lnTo>
                  <a:pt x="0" y="1313688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55535" y="5673852"/>
            <a:ext cx="1915795" cy="337185"/>
          </a:xfrm>
          <a:custGeom>
            <a:avLst/>
            <a:gdLst/>
            <a:ahLst/>
            <a:cxnLst/>
            <a:rect l="l" t="t" r="r" b="b"/>
            <a:pathLst>
              <a:path w="1915795" h="337185">
                <a:moveTo>
                  <a:pt x="0" y="336804"/>
                </a:moveTo>
                <a:lnTo>
                  <a:pt x="1915668" y="336804"/>
                </a:lnTo>
                <a:lnTo>
                  <a:pt x="1915668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63790" y="5718759"/>
            <a:ext cx="90043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Kelp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gull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6804" y="4003547"/>
            <a:ext cx="1670304" cy="1705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47" y="3974591"/>
            <a:ext cx="1728470" cy="1763395"/>
          </a:xfrm>
          <a:custGeom>
            <a:avLst/>
            <a:gdLst/>
            <a:ahLst/>
            <a:cxnLst/>
            <a:rect l="l" t="t" r="r" b="b"/>
            <a:pathLst>
              <a:path w="1728470" h="1763395">
                <a:moveTo>
                  <a:pt x="0" y="1763268"/>
                </a:moveTo>
                <a:lnTo>
                  <a:pt x="1728216" y="1763268"/>
                </a:lnTo>
                <a:lnTo>
                  <a:pt x="1728216" y="0"/>
                </a:lnTo>
                <a:lnTo>
                  <a:pt x="0" y="0"/>
                </a:lnTo>
                <a:lnTo>
                  <a:pt x="0" y="1763268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368" y="5757671"/>
            <a:ext cx="1788160" cy="338455"/>
          </a:xfrm>
          <a:custGeom>
            <a:avLst/>
            <a:gdLst/>
            <a:ahLst/>
            <a:cxnLst/>
            <a:rect l="l" t="t" r="r" b="b"/>
            <a:pathLst>
              <a:path w="1788160" h="338454">
                <a:moveTo>
                  <a:pt x="0" y="338327"/>
                </a:moveTo>
                <a:lnTo>
                  <a:pt x="1787652" y="338327"/>
                </a:lnTo>
                <a:lnTo>
                  <a:pt x="178765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8955" y="5802883"/>
            <a:ext cx="148336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Antarctic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shag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93635" y="2197607"/>
            <a:ext cx="1810512" cy="1556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64680" y="2168651"/>
            <a:ext cx="1868805" cy="1614170"/>
          </a:xfrm>
          <a:custGeom>
            <a:avLst/>
            <a:gdLst/>
            <a:ahLst/>
            <a:cxnLst/>
            <a:rect l="l" t="t" r="r" b="b"/>
            <a:pathLst>
              <a:path w="1868804" h="1614170">
                <a:moveTo>
                  <a:pt x="0" y="1613916"/>
                </a:moveTo>
                <a:lnTo>
                  <a:pt x="1868424" y="1613916"/>
                </a:lnTo>
                <a:lnTo>
                  <a:pt x="1868424" y="0"/>
                </a:lnTo>
                <a:lnTo>
                  <a:pt x="0" y="0"/>
                </a:lnTo>
                <a:lnTo>
                  <a:pt x="0" y="1613916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35723" y="3806952"/>
            <a:ext cx="1927860" cy="338455"/>
          </a:xfrm>
          <a:custGeom>
            <a:avLst/>
            <a:gdLst/>
            <a:ahLst/>
            <a:cxnLst/>
            <a:rect l="l" t="t" r="r" b="b"/>
            <a:pathLst>
              <a:path w="1927859" h="338454">
                <a:moveTo>
                  <a:pt x="0" y="338328"/>
                </a:moveTo>
                <a:lnTo>
                  <a:pt x="1927860" y="338328"/>
                </a:lnTo>
                <a:lnTo>
                  <a:pt x="1927860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25385" y="3851275"/>
            <a:ext cx="175133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Snowy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sheathbill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6804" y="2150364"/>
            <a:ext cx="1664208" cy="1338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847" y="2121407"/>
            <a:ext cx="1722120" cy="1396365"/>
          </a:xfrm>
          <a:custGeom>
            <a:avLst/>
            <a:gdLst/>
            <a:ahLst/>
            <a:cxnLst/>
            <a:rect l="l" t="t" r="r" b="b"/>
            <a:pathLst>
              <a:path w="1722120" h="1396364">
                <a:moveTo>
                  <a:pt x="0" y="1395984"/>
                </a:moveTo>
                <a:lnTo>
                  <a:pt x="1722120" y="1395984"/>
                </a:lnTo>
                <a:lnTo>
                  <a:pt x="1722120" y="0"/>
                </a:lnTo>
                <a:lnTo>
                  <a:pt x="0" y="0"/>
                </a:lnTo>
                <a:lnTo>
                  <a:pt x="0" y="1395984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8891" y="3543300"/>
            <a:ext cx="1780539" cy="304800"/>
          </a:xfrm>
          <a:custGeom>
            <a:avLst/>
            <a:gdLst/>
            <a:ahLst/>
            <a:cxnLst/>
            <a:rect l="l" t="t" r="r" b="b"/>
            <a:pathLst>
              <a:path w="1780539" h="304800">
                <a:moveTo>
                  <a:pt x="0" y="304800"/>
                </a:moveTo>
                <a:lnTo>
                  <a:pt x="1780032" y="304800"/>
                </a:lnTo>
                <a:lnTo>
                  <a:pt x="1780032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00015" y="1306067"/>
            <a:ext cx="2029967" cy="1661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71059" y="1277111"/>
            <a:ext cx="2087880" cy="1719580"/>
          </a:xfrm>
          <a:custGeom>
            <a:avLst/>
            <a:gdLst/>
            <a:ahLst/>
            <a:cxnLst/>
            <a:rect l="l" t="t" r="r" b="b"/>
            <a:pathLst>
              <a:path w="2087879" h="1719580">
                <a:moveTo>
                  <a:pt x="0" y="1719072"/>
                </a:moveTo>
                <a:lnTo>
                  <a:pt x="2087880" y="1719072"/>
                </a:lnTo>
                <a:lnTo>
                  <a:pt x="208788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39055" y="3017520"/>
            <a:ext cx="2147570" cy="337185"/>
          </a:xfrm>
          <a:custGeom>
            <a:avLst/>
            <a:gdLst/>
            <a:ahLst/>
            <a:cxnLst/>
            <a:rect l="l" t="t" r="r" b="b"/>
            <a:pathLst>
              <a:path w="2147570" h="337185">
                <a:moveTo>
                  <a:pt x="0" y="336803"/>
                </a:moveTo>
                <a:lnTo>
                  <a:pt x="2147316" y="336803"/>
                </a:lnTo>
                <a:lnTo>
                  <a:pt x="2147316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96951" y="3062096"/>
            <a:ext cx="6026150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089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Antarctic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tern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South polar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skua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96667" y="4305300"/>
            <a:ext cx="2168652" cy="12527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7711" y="4276344"/>
            <a:ext cx="2226945" cy="1310640"/>
          </a:xfrm>
          <a:custGeom>
            <a:avLst/>
            <a:gdLst/>
            <a:ahLst/>
            <a:cxnLst/>
            <a:rect l="l" t="t" r="r" b="b"/>
            <a:pathLst>
              <a:path w="2226945" h="1310639">
                <a:moveTo>
                  <a:pt x="0" y="1310639"/>
                </a:moveTo>
                <a:lnTo>
                  <a:pt x="2226564" y="1310639"/>
                </a:lnTo>
                <a:lnTo>
                  <a:pt x="2226564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40279" y="5614415"/>
            <a:ext cx="2283460" cy="338455"/>
          </a:xfrm>
          <a:custGeom>
            <a:avLst/>
            <a:gdLst/>
            <a:ahLst/>
            <a:cxnLst/>
            <a:rect l="l" t="t" r="r" b="b"/>
            <a:pathLst>
              <a:path w="2283460" h="338454">
                <a:moveTo>
                  <a:pt x="0" y="338328"/>
                </a:moveTo>
                <a:lnTo>
                  <a:pt x="2282951" y="338328"/>
                </a:lnTo>
                <a:lnTo>
                  <a:pt x="2282951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40532" y="5659932"/>
            <a:ext cx="128333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Minke</a:t>
            </a:r>
            <a:r>
              <a:rPr sz="16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whale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287523" y="2441448"/>
            <a:ext cx="2168652" cy="1321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58567" y="2412492"/>
            <a:ext cx="2226945" cy="1379220"/>
          </a:xfrm>
          <a:custGeom>
            <a:avLst/>
            <a:gdLst/>
            <a:ahLst/>
            <a:cxnLst/>
            <a:rect l="l" t="t" r="r" b="b"/>
            <a:pathLst>
              <a:path w="2226945" h="1379220">
                <a:moveTo>
                  <a:pt x="0" y="1379219"/>
                </a:moveTo>
                <a:lnTo>
                  <a:pt x="2226563" y="1379219"/>
                </a:lnTo>
                <a:lnTo>
                  <a:pt x="2226563" y="0"/>
                </a:lnTo>
                <a:lnTo>
                  <a:pt x="0" y="0"/>
                </a:lnTo>
                <a:lnTo>
                  <a:pt x="0" y="1379219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25039" y="3800855"/>
            <a:ext cx="2291080" cy="338455"/>
          </a:xfrm>
          <a:custGeom>
            <a:avLst/>
            <a:gdLst/>
            <a:ahLst/>
            <a:cxnLst/>
            <a:rect l="l" t="t" r="r" b="b"/>
            <a:pathLst>
              <a:path w="2291079" h="338454">
                <a:moveTo>
                  <a:pt x="0" y="338328"/>
                </a:moveTo>
                <a:lnTo>
                  <a:pt x="2290572" y="338328"/>
                </a:lnTo>
                <a:lnTo>
                  <a:pt x="2290572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10942" y="3845179"/>
            <a:ext cx="132016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Leopard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seal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</a:t>
            </a:r>
            <a:r>
              <a:rPr sz="2400" spc="-60" dirty="0"/>
              <a:t> </a:t>
            </a:r>
            <a:r>
              <a:rPr sz="2400" spc="-5" dirty="0"/>
              <a:t>FAUNA</a:t>
            </a:r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78739" y="6568744"/>
            <a:ext cx="246380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latin typeface="Arial"/>
                <a:cs typeface="Arial"/>
              </a:rPr>
              <a:t>Leopard Seal </a:t>
            </a:r>
            <a:r>
              <a:rPr sz="900" i="1" dirty="0">
                <a:latin typeface="Arial"/>
                <a:cs typeface="Arial"/>
              </a:rPr>
              <a:t>photo: </a:t>
            </a:r>
            <a:r>
              <a:rPr sz="900" i="1" spc="-5" dirty="0">
                <a:latin typeface="Arial"/>
                <a:cs typeface="Arial"/>
              </a:rPr>
              <a:t>Grupo </a:t>
            </a:r>
            <a:r>
              <a:rPr sz="900" i="1" dirty="0">
                <a:latin typeface="Arial"/>
                <a:cs typeface="Arial"/>
              </a:rPr>
              <a:t>“Antártida</a:t>
            </a:r>
            <a:r>
              <a:rPr sz="900" i="1" spc="-95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Profunda”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9423" y="2601467"/>
            <a:ext cx="2891028" cy="1930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0467" y="2572511"/>
            <a:ext cx="2948940" cy="1988820"/>
          </a:xfrm>
          <a:custGeom>
            <a:avLst/>
            <a:gdLst/>
            <a:ahLst/>
            <a:cxnLst/>
            <a:rect l="l" t="t" r="r" b="b"/>
            <a:pathLst>
              <a:path w="2948940" h="1988820">
                <a:moveTo>
                  <a:pt x="0" y="1988820"/>
                </a:moveTo>
                <a:lnTo>
                  <a:pt x="2948940" y="1988820"/>
                </a:lnTo>
                <a:lnTo>
                  <a:pt x="2948940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9420" y="1801367"/>
            <a:ext cx="2863596" cy="1930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0464" y="1772411"/>
            <a:ext cx="2921635" cy="1988820"/>
          </a:xfrm>
          <a:custGeom>
            <a:avLst/>
            <a:gdLst/>
            <a:ahLst/>
            <a:cxnLst/>
            <a:rect l="l" t="t" r="r" b="b"/>
            <a:pathLst>
              <a:path w="2921635" h="1988820">
                <a:moveTo>
                  <a:pt x="0" y="1988820"/>
                </a:moveTo>
                <a:lnTo>
                  <a:pt x="2921508" y="1988820"/>
                </a:lnTo>
                <a:lnTo>
                  <a:pt x="2921508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" y="2601467"/>
            <a:ext cx="2578608" cy="19309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79" y="2572511"/>
            <a:ext cx="2636520" cy="1988820"/>
          </a:xfrm>
          <a:custGeom>
            <a:avLst/>
            <a:gdLst/>
            <a:ahLst/>
            <a:cxnLst/>
            <a:rect l="l" t="t" r="r" b="b"/>
            <a:pathLst>
              <a:path w="2636520" h="1988820">
                <a:moveTo>
                  <a:pt x="0" y="1988820"/>
                </a:moveTo>
                <a:lnTo>
                  <a:pt x="2636520" y="1988820"/>
                </a:lnTo>
                <a:lnTo>
                  <a:pt x="2636520" y="0"/>
                </a:lnTo>
                <a:lnTo>
                  <a:pt x="0" y="0"/>
                </a:lnTo>
                <a:lnTo>
                  <a:pt x="0" y="1988820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507" y="3787140"/>
            <a:ext cx="2979420" cy="398145"/>
          </a:xfrm>
          <a:custGeom>
            <a:avLst/>
            <a:gdLst/>
            <a:ahLst/>
            <a:cxnLst/>
            <a:rect l="l" t="t" r="r" b="b"/>
            <a:pathLst>
              <a:path w="2979420" h="398145">
                <a:moveTo>
                  <a:pt x="0" y="397763"/>
                </a:moveTo>
                <a:lnTo>
                  <a:pt x="2979420" y="397763"/>
                </a:lnTo>
                <a:lnTo>
                  <a:pt x="2979420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46830" y="3831844"/>
            <a:ext cx="213042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Algae /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seaweed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96940" y="4587240"/>
            <a:ext cx="3011805" cy="398145"/>
          </a:xfrm>
          <a:custGeom>
            <a:avLst/>
            <a:gdLst/>
            <a:ahLst/>
            <a:cxnLst/>
            <a:rect l="l" t="t" r="r" b="b"/>
            <a:pathLst>
              <a:path w="3011804" h="398145">
                <a:moveTo>
                  <a:pt x="0" y="397763"/>
                </a:moveTo>
                <a:lnTo>
                  <a:pt x="3011423" y="397763"/>
                </a:lnTo>
                <a:lnTo>
                  <a:pt x="3011423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32117" y="4631944"/>
            <a:ext cx="94297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Mo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3923" y="4587240"/>
            <a:ext cx="2694940" cy="398145"/>
          </a:xfrm>
          <a:custGeom>
            <a:avLst/>
            <a:gdLst/>
            <a:ahLst/>
            <a:cxnLst/>
            <a:rect l="l" t="t" r="r" b="b"/>
            <a:pathLst>
              <a:path w="2694940" h="398145">
                <a:moveTo>
                  <a:pt x="0" y="397763"/>
                </a:moveTo>
                <a:lnTo>
                  <a:pt x="2694432" y="397763"/>
                </a:lnTo>
                <a:lnTo>
                  <a:pt x="2694432" y="0"/>
                </a:lnTo>
                <a:lnTo>
                  <a:pt x="0" y="0"/>
                </a:lnTo>
                <a:lnTo>
                  <a:pt x="0" y="3977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7958" y="4631944"/>
            <a:ext cx="102743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000" spc="-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</a:t>
            </a:r>
            <a:r>
              <a:rPr sz="2400" spc="-65" dirty="0"/>
              <a:t> </a:t>
            </a:r>
            <a:r>
              <a:rPr sz="2400" spc="-5" dirty="0"/>
              <a:t>FLORA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011" y="1139952"/>
            <a:ext cx="8962644" cy="300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" y="1110996"/>
            <a:ext cx="9020810" cy="3060700"/>
          </a:xfrm>
          <a:custGeom>
            <a:avLst/>
            <a:gdLst/>
            <a:ahLst/>
            <a:cxnLst/>
            <a:rect l="l" t="t" r="r" b="b"/>
            <a:pathLst>
              <a:path w="9020810" h="3060700">
                <a:moveTo>
                  <a:pt x="0" y="3060191"/>
                </a:moveTo>
                <a:lnTo>
                  <a:pt x="9020556" y="3060191"/>
                </a:lnTo>
                <a:lnTo>
                  <a:pt x="9020556" y="0"/>
                </a:lnTo>
                <a:lnTo>
                  <a:pt x="0" y="0"/>
                </a:lnTo>
                <a:lnTo>
                  <a:pt x="0" y="3060191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584" y="4299203"/>
            <a:ext cx="4462272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27" y="4270247"/>
            <a:ext cx="4520565" cy="2342515"/>
          </a:xfrm>
          <a:custGeom>
            <a:avLst/>
            <a:gdLst/>
            <a:ahLst/>
            <a:cxnLst/>
            <a:rect l="l" t="t" r="r" b="b"/>
            <a:pathLst>
              <a:path w="4520565" h="2342515">
                <a:moveTo>
                  <a:pt x="0" y="2342388"/>
                </a:moveTo>
                <a:lnTo>
                  <a:pt x="4520184" y="2342388"/>
                </a:lnTo>
                <a:lnTo>
                  <a:pt x="4520184" y="0"/>
                </a:lnTo>
                <a:lnTo>
                  <a:pt x="0" y="0"/>
                </a:lnTo>
                <a:lnTo>
                  <a:pt x="0" y="2342388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spc="-5" dirty="0"/>
              <a:t>BROWN STATION: </a:t>
            </a:r>
            <a:r>
              <a:rPr spc="-5" dirty="0"/>
              <a:t>ENVIRONMENTAL </a:t>
            </a:r>
            <a:r>
              <a:rPr dirty="0"/>
              <a:t>PROTECTION</a:t>
            </a:r>
            <a:r>
              <a:rPr spc="-55" dirty="0"/>
              <a:t> </a:t>
            </a:r>
            <a:r>
              <a:rPr spc="-5" dirty="0"/>
              <a:t>AND</a:t>
            </a:r>
            <a:endParaRPr sz="2400"/>
          </a:p>
          <a:p>
            <a:pPr marL="3670935">
              <a:lnSpc>
                <a:spcPts val="2395"/>
              </a:lnSpc>
            </a:pPr>
            <a:r>
              <a:rPr dirty="0"/>
              <a:t>TOURISM</a:t>
            </a:r>
            <a:r>
              <a:rPr spc="-85" dirty="0"/>
              <a:t> </a:t>
            </a:r>
            <a:r>
              <a:rPr spc="-5" dirty="0"/>
              <a:t>REGULATION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13197" y="4346320"/>
            <a:ext cx="3799840" cy="2171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794" marR="812800" indent="-222885">
              <a:lnSpc>
                <a:spcPct val="100000"/>
              </a:lnSpc>
            </a:pP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Brown Station</a:t>
            </a:r>
            <a:r>
              <a:rPr sz="2000" b="1" spc="-8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/  Paradise</a:t>
            </a:r>
            <a:r>
              <a:rPr sz="2000" b="1" spc="-8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Bay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5" dirty="0">
                <a:solidFill>
                  <a:srgbClr val="363636"/>
                </a:solidFill>
                <a:latin typeface="Verdana"/>
                <a:cs typeface="Verdana"/>
              </a:rPr>
              <a:t>One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of the 10 </a:t>
            </a:r>
            <a:r>
              <a:rPr sz="2000" b="1" spc="-5" dirty="0">
                <a:solidFill>
                  <a:srgbClr val="363636"/>
                </a:solidFill>
                <a:latin typeface="Verdana"/>
                <a:cs typeface="Verdana"/>
              </a:rPr>
              <a:t>most</a:t>
            </a:r>
            <a:r>
              <a:rPr sz="2000" b="1" spc="-6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visited  </a:t>
            </a:r>
            <a:r>
              <a:rPr sz="2000" b="1" spc="-5" dirty="0">
                <a:solidFill>
                  <a:srgbClr val="363636"/>
                </a:solidFill>
                <a:latin typeface="Verdana"/>
                <a:cs typeface="Verdana"/>
              </a:rPr>
              <a:t>sites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by tourism in  Antarctica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59880" y="1152144"/>
            <a:ext cx="2341245" cy="582295"/>
          </a:xfrm>
          <a:custGeom>
            <a:avLst/>
            <a:gdLst/>
            <a:ahLst/>
            <a:cxnLst/>
            <a:rect l="l" t="t" r="r" b="b"/>
            <a:pathLst>
              <a:path w="2341245" h="582294">
                <a:moveTo>
                  <a:pt x="0" y="582167"/>
                </a:moveTo>
                <a:lnTo>
                  <a:pt x="2340864" y="582167"/>
                </a:lnTo>
                <a:lnTo>
                  <a:pt x="2340864" y="0"/>
                </a:lnTo>
                <a:lnTo>
                  <a:pt x="0" y="0"/>
                </a:lnTo>
                <a:lnTo>
                  <a:pt x="0" y="582167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80935" y="1196466"/>
            <a:ext cx="1701164" cy="49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Outstanding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natural</a:t>
            </a:r>
            <a:r>
              <a:rPr sz="1600" b="1" spc="-8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beauty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07885" y="5055870"/>
            <a:ext cx="172720" cy="405765"/>
          </a:xfrm>
          <a:custGeom>
            <a:avLst/>
            <a:gdLst/>
            <a:ahLst/>
            <a:cxnLst/>
            <a:rect l="l" t="t" r="r" b="b"/>
            <a:pathLst>
              <a:path w="172720" h="405764">
                <a:moveTo>
                  <a:pt x="172212" y="386079"/>
                </a:moveTo>
                <a:lnTo>
                  <a:pt x="0" y="386079"/>
                </a:lnTo>
                <a:lnTo>
                  <a:pt x="86106" y="405383"/>
                </a:lnTo>
                <a:lnTo>
                  <a:pt x="172212" y="386079"/>
                </a:lnTo>
                <a:close/>
              </a:path>
              <a:path w="172720" h="405764">
                <a:moveTo>
                  <a:pt x="129159" y="0"/>
                </a:moveTo>
                <a:lnTo>
                  <a:pt x="43053" y="0"/>
                </a:lnTo>
                <a:lnTo>
                  <a:pt x="43053" y="386079"/>
                </a:lnTo>
                <a:lnTo>
                  <a:pt x="129159" y="386079"/>
                </a:lnTo>
                <a:lnTo>
                  <a:pt x="12915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7885" y="5055870"/>
            <a:ext cx="172720" cy="405765"/>
          </a:xfrm>
          <a:custGeom>
            <a:avLst/>
            <a:gdLst/>
            <a:ahLst/>
            <a:cxnLst/>
            <a:rect l="l" t="t" r="r" b="b"/>
            <a:pathLst>
              <a:path w="172720" h="405764">
                <a:moveTo>
                  <a:pt x="129159" y="0"/>
                </a:moveTo>
                <a:lnTo>
                  <a:pt x="129159" y="386079"/>
                </a:lnTo>
                <a:lnTo>
                  <a:pt x="172212" y="386079"/>
                </a:lnTo>
                <a:lnTo>
                  <a:pt x="86106" y="405383"/>
                </a:lnTo>
                <a:lnTo>
                  <a:pt x="0" y="386079"/>
                </a:lnTo>
                <a:lnTo>
                  <a:pt x="43053" y="386079"/>
                </a:lnTo>
                <a:lnTo>
                  <a:pt x="43053" y="0"/>
                </a:lnTo>
                <a:lnTo>
                  <a:pt x="129159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4743" y="2581655"/>
            <a:ext cx="2324100" cy="1077595"/>
          </a:xfrm>
          <a:custGeom>
            <a:avLst/>
            <a:gdLst/>
            <a:ahLst/>
            <a:cxnLst/>
            <a:rect l="l" t="t" r="r" b="b"/>
            <a:pathLst>
              <a:path w="2324100" h="1077595">
                <a:moveTo>
                  <a:pt x="0" y="1077468"/>
                </a:moveTo>
                <a:lnTo>
                  <a:pt x="2324100" y="1077468"/>
                </a:lnTo>
                <a:lnTo>
                  <a:pt x="2324100" y="0"/>
                </a:lnTo>
                <a:lnTo>
                  <a:pt x="0" y="0"/>
                </a:lnTo>
                <a:lnTo>
                  <a:pt x="0" y="1077468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57186" y="2625597"/>
            <a:ext cx="1842770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Visitors </a:t>
            </a:r>
            <a:r>
              <a:rPr sz="1600" b="1" spc="-10" dirty="0">
                <a:latin typeface="Verdana"/>
                <a:cs typeface="Verdana"/>
              </a:rPr>
              <a:t>must  respect </a:t>
            </a:r>
            <a:r>
              <a:rPr sz="1600" b="1" spc="-5" dirty="0">
                <a:latin typeface="Verdana"/>
                <a:cs typeface="Verdana"/>
              </a:rPr>
              <a:t>all the  </a:t>
            </a:r>
            <a:r>
              <a:rPr sz="1600" b="1" spc="-10" dirty="0">
                <a:latin typeface="Verdana"/>
                <a:cs typeface="Verdana"/>
              </a:rPr>
              <a:t>environmental  protection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rules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24393" y="1946910"/>
            <a:ext cx="170815" cy="407034"/>
          </a:xfrm>
          <a:custGeom>
            <a:avLst/>
            <a:gdLst/>
            <a:ahLst/>
            <a:cxnLst/>
            <a:rect l="l" t="t" r="r" b="b"/>
            <a:pathLst>
              <a:path w="170815" h="407035">
                <a:moveTo>
                  <a:pt x="170687" y="387857"/>
                </a:moveTo>
                <a:lnTo>
                  <a:pt x="0" y="387857"/>
                </a:lnTo>
                <a:lnTo>
                  <a:pt x="85344" y="406907"/>
                </a:lnTo>
                <a:lnTo>
                  <a:pt x="170687" y="387857"/>
                </a:lnTo>
                <a:close/>
              </a:path>
              <a:path w="170815" h="407035">
                <a:moveTo>
                  <a:pt x="128015" y="0"/>
                </a:moveTo>
                <a:lnTo>
                  <a:pt x="42672" y="0"/>
                </a:lnTo>
                <a:lnTo>
                  <a:pt x="42672" y="387857"/>
                </a:lnTo>
                <a:lnTo>
                  <a:pt x="128015" y="387857"/>
                </a:lnTo>
                <a:lnTo>
                  <a:pt x="12801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4393" y="1946910"/>
            <a:ext cx="170815" cy="407034"/>
          </a:xfrm>
          <a:custGeom>
            <a:avLst/>
            <a:gdLst/>
            <a:ahLst/>
            <a:cxnLst/>
            <a:rect l="l" t="t" r="r" b="b"/>
            <a:pathLst>
              <a:path w="170815" h="407035">
                <a:moveTo>
                  <a:pt x="128015" y="0"/>
                </a:moveTo>
                <a:lnTo>
                  <a:pt x="128015" y="387857"/>
                </a:lnTo>
                <a:lnTo>
                  <a:pt x="170687" y="387857"/>
                </a:lnTo>
                <a:lnTo>
                  <a:pt x="85344" y="406907"/>
                </a:lnTo>
                <a:lnTo>
                  <a:pt x="0" y="387857"/>
                </a:lnTo>
                <a:lnTo>
                  <a:pt x="42672" y="387857"/>
                </a:lnTo>
                <a:lnTo>
                  <a:pt x="42672" y="0"/>
                </a:lnTo>
                <a:lnTo>
                  <a:pt x="12801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93004" y="5679338"/>
            <a:ext cx="391477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Do not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leave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any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litter (take</a:t>
            </a:r>
            <a:r>
              <a:rPr sz="1800" b="1" spc="1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it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with</a:t>
            </a:r>
            <a:r>
              <a:rPr sz="1800" b="1" spc="-7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you!)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47" y="2499360"/>
            <a:ext cx="3930396" cy="278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91" y="2470404"/>
            <a:ext cx="3988435" cy="2842260"/>
          </a:xfrm>
          <a:custGeom>
            <a:avLst/>
            <a:gdLst/>
            <a:ahLst/>
            <a:cxnLst/>
            <a:rect l="l" t="t" r="r" b="b"/>
            <a:pathLst>
              <a:path w="3988435" h="2842260">
                <a:moveTo>
                  <a:pt x="0" y="2842260"/>
                </a:moveTo>
                <a:lnTo>
                  <a:pt x="3988308" y="2842260"/>
                </a:lnTo>
                <a:lnTo>
                  <a:pt x="3988308" y="0"/>
                </a:lnTo>
                <a:lnTo>
                  <a:pt x="0" y="0"/>
                </a:lnTo>
                <a:lnTo>
                  <a:pt x="0" y="2842260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7263" y="5332476"/>
            <a:ext cx="4048125" cy="323215"/>
          </a:xfrm>
          <a:prstGeom prst="rect">
            <a:avLst/>
          </a:prstGeom>
          <a:solidFill>
            <a:srgbClr val="0090CD"/>
          </a:solidFill>
        </p:spPr>
        <p:txBody>
          <a:bodyPr vert="horz" wrap="square" lIns="0" tIns="450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5"/>
              </a:spcBef>
            </a:pP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Reproduction </a:t>
            </a:r>
            <a:r>
              <a:rPr sz="1500" dirty="0">
                <a:solidFill>
                  <a:srgbClr val="FFFFFF"/>
                </a:solidFill>
                <a:latin typeface="Verdana"/>
                <a:cs typeface="Verdana"/>
              </a:rPr>
              <a:t>= most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sensitive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Verdana"/>
                <a:cs typeface="Verdana"/>
              </a:rPr>
              <a:t>period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7794" y="2690622"/>
            <a:ext cx="405765" cy="170815"/>
          </a:xfrm>
          <a:custGeom>
            <a:avLst/>
            <a:gdLst/>
            <a:ahLst/>
            <a:cxnLst/>
            <a:rect l="l" t="t" r="r" b="b"/>
            <a:pathLst>
              <a:path w="405764" h="170814">
                <a:moveTo>
                  <a:pt x="386333" y="0"/>
                </a:moveTo>
                <a:lnTo>
                  <a:pt x="386333" y="42672"/>
                </a:lnTo>
                <a:lnTo>
                  <a:pt x="0" y="42672"/>
                </a:lnTo>
                <a:lnTo>
                  <a:pt x="0" y="128015"/>
                </a:lnTo>
                <a:lnTo>
                  <a:pt x="386333" y="128015"/>
                </a:lnTo>
                <a:lnTo>
                  <a:pt x="386333" y="170687"/>
                </a:lnTo>
                <a:lnTo>
                  <a:pt x="405383" y="85343"/>
                </a:lnTo>
                <a:lnTo>
                  <a:pt x="386333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47794" y="2690622"/>
            <a:ext cx="405765" cy="170815"/>
          </a:xfrm>
          <a:custGeom>
            <a:avLst/>
            <a:gdLst/>
            <a:ahLst/>
            <a:cxnLst/>
            <a:rect l="l" t="t" r="r" b="b"/>
            <a:pathLst>
              <a:path w="405764" h="170814">
                <a:moveTo>
                  <a:pt x="0" y="42672"/>
                </a:moveTo>
                <a:lnTo>
                  <a:pt x="386333" y="42672"/>
                </a:lnTo>
                <a:lnTo>
                  <a:pt x="386333" y="0"/>
                </a:lnTo>
                <a:lnTo>
                  <a:pt x="405383" y="85343"/>
                </a:lnTo>
                <a:lnTo>
                  <a:pt x="386333" y="170687"/>
                </a:lnTo>
                <a:lnTo>
                  <a:pt x="386333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3890" y="4639817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5" h="170814">
                <a:moveTo>
                  <a:pt x="387858" y="0"/>
                </a:moveTo>
                <a:lnTo>
                  <a:pt x="387858" y="42671"/>
                </a:lnTo>
                <a:lnTo>
                  <a:pt x="0" y="42671"/>
                </a:lnTo>
                <a:lnTo>
                  <a:pt x="0" y="128015"/>
                </a:lnTo>
                <a:lnTo>
                  <a:pt x="387858" y="128015"/>
                </a:lnTo>
                <a:lnTo>
                  <a:pt x="387858" y="170687"/>
                </a:lnTo>
                <a:lnTo>
                  <a:pt x="406908" y="85343"/>
                </a:lnTo>
                <a:lnTo>
                  <a:pt x="387858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3890" y="4639817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5" h="170814">
                <a:moveTo>
                  <a:pt x="0" y="42671"/>
                </a:moveTo>
                <a:lnTo>
                  <a:pt x="387858" y="42671"/>
                </a:lnTo>
                <a:lnTo>
                  <a:pt x="387858" y="0"/>
                </a:lnTo>
                <a:lnTo>
                  <a:pt x="406908" y="85343"/>
                </a:lnTo>
                <a:lnTo>
                  <a:pt x="387858" y="170687"/>
                </a:lnTo>
                <a:lnTo>
                  <a:pt x="387858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7126" y="5752338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5" h="170814">
                <a:moveTo>
                  <a:pt x="387858" y="0"/>
                </a:moveTo>
                <a:lnTo>
                  <a:pt x="387858" y="42671"/>
                </a:lnTo>
                <a:lnTo>
                  <a:pt x="0" y="42671"/>
                </a:lnTo>
                <a:lnTo>
                  <a:pt x="0" y="128015"/>
                </a:lnTo>
                <a:lnTo>
                  <a:pt x="387858" y="128015"/>
                </a:lnTo>
                <a:lnTo>
                  <a:pt x="387858" y="170687"/>
                </a:lnTo>
                <a:lnTo>
                  <a:pt x="406908" y="85343"/>
                </a:lnTo>
                <a:lnTo>
                  <a:pt x="387858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37126" y="5752338"/>
            <a:ext cx="407034" cy="170815"/>
          </a:xfrm>
          <a:custGeom>
            <a:avLst/>
            <a:gdLst/>
            <a:ahLst/>
            <a:cxnLst/>
            <a:rect l="l" t="t" r="r" b="b"/>
            <a:pathLst>
              <a:path w="407035" h="170814">
                <a:moveTo>
                  <a:pt x="0" y="42671"/>
                </a:moveTo>
                <a:lnTo>
                  <a:pt x="387858" y="42671"/>
                </a:lnTo>
                <a:lnTo>
                  <a:pt x="387858" y="0"/>
                </a:lnTo>
                <a:lnTo>
                  <a:pt x="406908" y="85343"/>
                </a:lnTo>
                <a:lnTo>
                  <a:pt x="387858" y="170687"/>
                </a:lnTo>
                <a:lnTo>
                  <a:pt x="387858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39740" y="1999500"/>
            <a:ext cx="1460754" cy="511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5079" y="1999500"/>
            <a:ext cx="703326" cy="511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092" y="1999500"/>
            <a:ext cx="1309877" cy="511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93864" y="1999500"/>
            <a:ext cx="985266" cy="5112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2417" y="1257300"/>
            <a:ext cx="8641080" cy="387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63636"/>
                </a:solidFill>
                <a:latin typeface="Verdana"/>
                <a:cs typeface="Verdana"/>
              </a:rPr>
              <a:t>Careful consideration </a:t>
            </a:r>
            <a:r>
              <a:rPr sz="1800" dirty="0">
                <a:solidFill>
                  <a:srgbClr val="363636"/>
                </a:solidFill>
                <a:latin typeface="Verdana"/>
                <a:cs typeface="Verdana"/>
              </a:rPr>
              <a:t>of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all Antarctic Treaty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and</a:t>
            </a:r>
            <a:r>
              <a:rPr sz="1800" b="1" spc="4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Environmental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Protocol</a:t>
            </a:r>
            <a:r>
              <a:rPr sz="1800" b="1" spc="-2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regulations</a:t>
            </a:r>
            <a:r>
              <a:rPr sz="1800" spc="-5" dirty="0">
                <a:solidFill>
                  <a:srgbClr val="363636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4763135" marR="682625" indent="677545">
              <a:lnSpc>
                <a:spcPct val="189200"/>
              </a:lnSpc>
              <a:spcBef>
                <a:spcPts val="180"/>
              </a:spcBef>
            </a:pPr>
            <a:r>
              <a:rPr sz="1800" b="1" u="heavy" dirty="0">
                <a:solidFill>
                  <a:srgbClr val="363636"/>
                </a:solidFill>
                <a:latin typeface="Verdana"/>
                <a:cs typeface="Verdana"/>
              </a:rPr>
              <a:t>Three </a:t>
            </a:r>
            <a:r>
              <a:rPr sz="1800" b="1" u="heavy" spc="-5" dirty="0">
                <a:solidFill>
                  <a:srgbClr val="363636"/>
                </a:solidFill>
                <a:latin typeface="Verdana"/>
                <a:cs typeface="Verdana"/>
              </a:rPr>
              <a:t>big </a:t>
            </a:r>
            <a:r>
              <a:rPr sz="1800" b="1" u="heavy" dirty="0">
                <a:solidFill>
                  <a:srgbClr val="FF0000"/>
                </a:solidFill>
                <a:latin typeface="Verdana"/>
                <a:cs typeface="Verdana"/>
              </a:rPr>
              <a:t>DO NOTs  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Do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not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come close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to</a:t>
            </a:r>
            <a:r>
              <a:rPr sz="1800" b="1" spc="-4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the</a:t>
            </a:r>
            <a:endParaRPr sz="1800">
              <a:latin typeface="Verdana"/>
              <a:cs typeface="Verdana"/>
            </a:endParaRPr>
          </a:p>
          <a:p>
            <a:pPr marL="4763135" marR="5080">
              <a:lnSpc>
                <a:spcPts val="2160"/>
              </a:lnSpc>
              <a:spcBef>
                <a:spcPts val="35"/>
              </a:spcBef>
            </a:pP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fauna,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OR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feed animals. </a:t>
            </a:r>
            <a:r>
              <a:rPr sz="1800" spc="-5" dirty="0">
                <a:latin typeface="Arial"/>
                <a:cs typeface="Arial"/>
              </a:rPr>
              <a:t>Keep a  precautionary minimum distance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5  meters and allow animals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move  </a:t>
            </a:r>
            <a:r>
              <a:rPr sz="1800" spc="-25" dirty="0">
                <a:latin typeface="Arial"/>
                <a:cs typeface="Arial"/>
              </a:rPr>
              <a:t>freely. </a:t>
            </a:r>
            <a:r>
              <a:rPr sz="1800" spc="-5" dirty="0">
                <a:latin typeface="Arial"/>
                <a:cs typeface="Arial"/>
              </a:rPr>
              <a:t>Keep a longer distance </a:t>
            </a:r>
            <a:r>
              <a:rPr sz="1800" dirty="0">
                <a:latin typeface="Arial"/>
                <a:cs typeface="Arial"/>
              </a:rPr>
              <a:t>if  </a:t>
            </a:r>
            <a:r>
              <a:rPr sz="1800" spc="-5" dirty="0">
                <a:latin typeface="Arial"/>
                <a:cs typeface="Arial"/>
              </a:rPr>
              <a:t>animals´ behavior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changes.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4763135" marR="663575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Do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not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damage plants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by 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walking 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on</a:t>
            </a:r>
            <a:r>
              <a:rPr sz="1800" b="1" spc="-5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vegetation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spc="-5" dirty="0"/>
              <a:t>BROWN STATION: </a:t>
            </a:r>
            <a:r>
              <a:rPr spc="-5" dirty="0"/>
              <a:t>ENVIRONMENTAL </a:t>
            </a:r>
            <a:r>
              <a:rPr dirty="0"/>
              <a:t>PROTECTION</a:t>
            </a:r>
            <a:r>
              <a:rPr spc="-55" dirty="0"/>
              <a:t> </a:t>
            </a:r>
            <a:r>
              <a:rPr spc="-5" dirty="0"/>
              <a:t>AND</a:t>
            </a:r>
            <a:endParaRPr sz="2400"/>
          </a:p>
          <a:p>
            <a:pPr marL="3670935">
              <a:lnSpc>
                <a:spcPts val="2395"/>
              </a:lnSpc>
            </a:pPr>
            <a:r>
              <a:rPr dirty="0"/>
              <a:t>TOURISM</a:t>
            </a:r>
            <a:r>
              <a:rPr spc="-85" dirty="0"/>
              <a:t> </a:t>
            </a:r>
            <a:r>
              <a:rPr spc="-5" dirty="0"/>
              <a:t>REGULATION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0942" y="1415034"/>
            <a:ext cx="418274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63636"/>
                </a:solidFill>
                <a:latin typeface="Verdana"/>
                <a:cs typeface="Verdana"/>
              </a:rPr>
              <a:t>Specific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regulations for</a:t>
            </a:r>
            <a:r>
              <a:rPr sz="2000" b="1" spc="-7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363636"/>
                </a:solidFill>
                <a:latin typeface="Verdana"/>
                <a:cs typeface="Verdana"/>
              </a:rPr>
              <a:t>visits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6552" y="2997708"/>
            <a:ext cx="1677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M</a:t>
            </a:r>
            <a:r>
              <a:rPr sz="1800" b="1" spc="-10" dirty="0">
                <a:solidFill>
                  <a:srgbClr val="363636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ND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363636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O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692" y="2182367"/>
            <a:ext cx="6210300" cy="4360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736" y="2153411"/>
            <a:ext cx="6268720" cy="4418330"/>
          </a:xfrm>
          <a:custGeom>
            <a:avLst/>
            <a:gdLst/>
            <a:ahLst/>
            <a:cxnLst/>
            <a:rect l="l" t="t" r="r" b="b"/>
            <a:pathLst>
              <a:path w="6268720" h="4418330">
                <a:moveTo>
                  <a:pt x="0" y="4418076"/>
                </a:moveTo>
                <a:lnTo>
                  <a:pt x="6268212" y="4418076"/>
                </a:lnTo>
                <a:lnTo>
                  <a:pt x="6268212" y="0"/>
                </a:lnTo>
                <a:lnTo>
                  <a:pt x="0" y="0"/>
                </a:lnTo>
                <a:lnTo>
                  <a:pt x="0" y="4418076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 </a:t>
            </a:r>
            <a:r>
              <a:rPr dirty="0"/>
              <a:t>STATION GUIDELINES FOR</a:t>
            </a:r>
            <a:r>
              <a:rPr spc="-75" dirty="0"/>
              <a:t> </a:t>
            </a:r>
            <a:r>
              <a:rPr dirty="0"/>
              <a:t>VISITORS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6793738" y="4471161"/>
            <a:ext cx="204279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800" spc="-20" dirty="0">
                <a:solidFill>
                  <a:srgbClr val="363636"/>
                </a:solidFill>
                <a:latin typeface="Verdana"/>
                <a:cs typeface="Verdana"/>
              </a:rPr>
              <a:t>For </a:t>
            </a:r>
            <a:r>
              <a:rPr sz="1800" spc="-5" dirty="0">
                <a:solidFill>
                  <a:srgbClr val="363636"/>
                </a:solidFill>
                <a:latin typeface="Verdana"/>
                <a:cs typeface="Verdana"/>
              </a:rPr>
              <a:t>everyone  intending to </a:t>
            </a:r>
            <a:r>
              <a:rPr sz="1800" dirty="0">
                <a:solidFill>
                  <a:srgbClr val="363636"/>
                </a:solidFill>
                <a:latin typeface="Verdana"/>
                <a:cs typeface="Verdana"/>
              </a:rPr>
              <a:t>land  at Brown</a:t>
            </a:r>
            <a:r>
              <a:rPr sz="1800" spc="-10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63636"/>
                </a:solidFill>
                <a:latin typeface="Verdana"/>
                <a:cs typeface="Verdana"/>
              </a:rPr>
              <a:t>Station.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7525" y="1227073"/>
            <a:ext cx="1893570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Minimize  env</a:t>
            </a:r>
            <a:r>
              <a:rPr sz="1800" b="1" spc="-10" dirty="0">
                <a:solidFill>
                  <a:srgbClr val="363636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ron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m</a:t>
            </a:r>
            <a:r>
              <a:rPr sz="1800" b="1" spc="-5" dirty="0">
                <a:solidFill>
                  <a:srgbClr val="363636"/>
                </a:solidFill>
                <a:latin typeface="Verdana"/>
                <a:cs typeface="Verdana"/>
              </a:rPr>
              <a:t>enta</a:t>
            </a:r>
            <a:r>
              <a:rPr sz="1800" b="1" dirty="0">
                <a:solidFill>
                  <a:srgbClr val="363636"/>
                </a:solidFill>
                <a:latin typeface="Verdana"/>
                <a:cs typeface="Verdana"/>
              </a:rPr>
              <a:t>l  impact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0665" y="1538477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5" h="172719">
                <a:moveTo>
                  <a:pt x="387604" y="0"/>
                </a:moveTo>
                <a:lnTo>
                  <a:pt x="387604" y="43052"/>
                </a:lnTo>
                <a:lnTo>
                  <a:pt x="0" y="43052"/>
                </a:lnTo>
                <a:lnTo>
                  <a:pt x="0" y="129159"/>
                </a:lnTo>
                <a:lnTo>
                  <a:pt x="387604" y="129159"/>
                </a:lnTo>
                <a:lnTo>
                  <a:pt x="387604" y="172212"/>
                </a:lnTo>
                <a:lnTo>
                  <a:pt x="406908" y="86106"/>
                </a:lnTo>
                <a:lnTo>
                  <a:pt x="387604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0665" y="1538477"/>
            <a:ext cx="407034" cy="172720"/>
          </a:xfrm>
          <a:custGeom>
            <a:avLst/>
            <a:gdLst/>
            <a:ahLst/>
            <a:cxnLst/>
            <a:rect l="l" t="t" r="r" b="b"/>
            <a:pathLst>
              <a:path w="407035" h="172719">
                <a:moveTo>
                  <a:pt x="0" y="43052"/>
                </a:moveTo>
                <a:lnTo>
                  <a:pt x="387604" y="43052"/>
                </a:lnTo>
                <a:lnTo>
                  <a:pt x="387604" y="0"/>
                </a:lnTo>
                <a:lnTo>
                  <a:pt x="406908" y="86106"/>
                </a:lnTo>
                <a:lnTo>
                  <a:pt x="387604" y="172212"/>
                </a:lnTo>
                <a:lnTo>
                  <a:pt x="387604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45145" y="3661409"/>
            <a:ext cx="170815" cy="407034"/>
          </a:xfrm>
          <a:custGeom>
            <a:avLst/>
            <a:gdLst/>
            <a:ahLst/>
            <a:cxnLst/>
            <a:rect l="l" t="t" r="r" b="b"/>
            <a:pathLst>
              <a:path w="170815" h="407035">
                <a:moveTo>
                  <a:pt x="170687" y="387857"/>
                </a:moveTo>
                <a:lnTo>
                  <a:pt x="0" y="387857"/>
                </a:lnTo>
                <a:lnTo>
                  <a:pt x="85344" y="406907"/>
                </a:lnTo>
                <a:lnTo>
                  <a:pt x="170687" y="387857"/>
                </a:lnTo>
                <a:close/>
              </a:path>
              <a:path w="170815" h="407035">
                <a:moveTo>
                  <a:pt x="128015" y="0"/>
                </a:moveTo>
                <a:lnTo>
                  <a:pt x="42672" y="0"/>
                </a:lnTo>
                <a:lnTo>
                  <a:pt x="42672" y="387857"/>
                </a:lnTo>
                <a:lnTo>
                  <a:pt x="128015" y="387857"/>
                </a:lnTo>
                <a:lnTo>
                  <a:pt x="12801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5145" y="3661409"/>
            <a:ext cx="170815" cy="407034"/>
          </a:xfrm>
          <a:custGeom>
            <a:avLst/>
            <a:gdLst/>
            <a:ahLst/>
            <a:cxnLst/>
            <a:rect l="l" t="t" r="r" b="b"/>
            <a:pathLst>
              <a:path w="170815" h="407035">
                <a:moveTo>
                  <a:pt x="128015" y="0"/>
                </a:moveTo>
                <a:lnTo>
                  <a:pt x="128015" y="387857"/>
                </a:lnTo>
                <a:lnTo>
                  <a:pt x="170687" y="387857"/>
                </a:lnTo>
                <a:lnTo>
                  <a:pt x="85344" y="406907"/>
                </a:lnTo>
                <a:lnTo>
                  <a:pt x="0" y="387857"/>
                </a:lnTo>
                <a:lnTo>
                  <a:pt x="42672" y="387857"/>
                </a:lnTo>
                <a:lnTo>
                  <a:pt x="42672" y="0"/>
                </a:lnTo>
                <a:lnTo>
                  <a:pt x="12801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23" y="2308860"/>
            <a:ext cx="4139184" cy="3416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868" y="2279904"/>
            <a:ext cx="4197350" cy="3474720"/>
          </a:xfrm>
          <a:custGeom>
            <a:avLst/>
            <a:gdLst/>
            <a:ahLst/>
            <a:cxnLst/>
            <a:rect l="l" t="t" r="r" b="b"/>
            <a:pathLst>
              <a:path w="4197350" h="3474720">
                <a:moveTo>
                  <a:pt x="0" y="3474720"/>
                </a:moveTo>
                <a:lnTo>
                  <a:pt x="4197096" y="3474720"/>
                </a:lnTo>
                <a:lnTo>
                  <a:pt x="4197096" y="0"/>
                </a:lnTo>
                <a:lnTo>
                  <a:pt x="0" y="0"/>
                </a:lnTo>
                <a:lnTo>
                  <a:pt x="0" y="3474720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46450" y="1446784"/>
            <a:ext cx="5551170" cy="4290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Behaviour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code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2211705" marR="5080" indent="-17716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Walk </a:t>
            </a:r>
            <a:r>
              <a:rPr sz="1800" b="1" dirty="0">
                <a:latin typeface="Verdana"/>
                <a:cs typeface="Verdana"/>
              </a:rPr>
              <a:t>only </a:t>
            </a:r>
            <a:r>
              <a:rPr sz="1800" b="1" spc="-5" dirty="0">
                <a:latin typeface="Verdana"/>
                <a:cs typeface="Verdana"/>
              </a:rPr>
              <a:t>within  </a:t>
            </a:r>
            <a:r>
              <a:rPr sz="1800" b="1" dirty="0">
                <a:latin typeface="Verdana"/>
                <a:cs typeface="Verdana"/>
              </a:rPr>
              <a:t>authorized tracks. </a:t>
            </a:r>
            <a:r>
              <a:rPr sz="1800" spc="-20" dirty="0">
                <a:latin typeface="Verdana"/>
                <a:cs typeface="Verdana"/>
              </a:rPr>
              <a:t>For  </a:t>
            </a:r>
            <a:r>
              <a:rPr sz="1800" spc="-5" dirty="0">
                <a:latin typeface="Verdana"/>
                <a:cs typeface="Verdana"/>
              </a:rPr>
              <a:t>better orientation, </a:t>
            </a:r>
            <a:r>
              <a:rPr sz="1800" spc="-10" dirty="0">
                <a:latin typeface="Verdana"/>
                <a:cs typeface="Verdana"/>
              </a:rPr>
              <a:t>tracks </a:t>
            </a:r>
            <a:r>
              <a:rPr sz="1800" dirty="0">
                <a:latin typeface="Verdana"/>
                <a:cs typeface="Verdana"/>
              </a:rPr>
              <a:t>are  </a:t>
            </a:r>
            <a:r>
              <a:rPr sz="1800" spc="-5" dirty="0">
                <a:latin typeface="Verdana"/>
                <a:cs typeface="Verdana"/>
              </a:rPr>
              <a:t>marked by </a:t>
            </a:r>
            <a:r>
              <a:rPr sz="1800" dirty="0">
                <a:latin typeface="Verdana"/>
                <a:cs typeface="Verdana"/>
              </a:rPr>
              <a:t>small  </a:t>
            </a:r>
            <a:r>
              <a:rPr sz="1800" spc="-5" dirty="0">
                <a:latin typeface="Verdana"/>
                <a:cs typeface="Verdana"/>
              </a:rPr>
              <a:t>flags/pennants.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211705" marR="22860" indent="-177165">
              <a:lnSpc>
                <a:spcPct val="100000"/>
              </a:lnSpc>
              <a:spcBef>
                <a:spcPts val="1170"/>
              </a:spcBef>
            </a:pPr>
            <a:r>
              <a:rPr sz="1800" dirty="0">
                <a:latin typeface="Verdana"/>
                <a:cs typeface="Verdana"/>
              </a:rPr>
              <a:t>Hiking </a:t>
            </a:r>
            <a:r>
              <a:rPr sz="1800" spc="-5" dirty="0">
                <a:latin typeface="Verdana"/>
                <a:cs typeface="Verdana"/>
              </a:rPr>
              <a:t>towards the  </a:t>
            </a:r>
            <a:r>
              <a:rPr sz="1800" b="1" spc="-5" dirty="0">
                <a:latin typeface="Verdana"/>
                <a:cs typeface="Verdana"/>
              </a:rPr>
              <a:t>panoramic viewpoint </a:t>
            </a:r>
            <a:r>
              <a:rPr sz="1800" dirty="0">
                <a:latin typeface="Verdana"/>
                <a:cs typeface="Verdana"/>
              </a:rPr>
              <a:t>shall  only </a:t>
            </a:r>
            <a:r>
              <a:rPr sz="1800" spc="-5" dirty="0">
                <a:latin typeface="Verdana"/>
                <a:cs typeface="Verdana"/>
              </a:rPr>
              <a:t>be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b="1" spc="-5" dirty="0">
                <a:latin typeface="Verdana"/>
                <a:cs typeface="Verdana"/>
              </a:rPr>
              <a:t>small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groups.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203517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Verdana"/>
                <a:cs typeface="Verdana"/>
              </a:rPr>
              <a:t>Walk slowly </a:t>
            </a:r>
            <a:r>
              <a:rPr sz="1800" b="1" dirty="0">
                <a:latin typeface="Verdana"/>
                <a:cs typeface="Verdana"/>
              </a:rPr>
              <a:t>and</a:t>
            </a:r>
            <a:r>
              <a:rPr sz="1800" b="1" spc="-7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carefully.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91278" y="2373629"/>
            <a:ext cx="264160" cy="172720"/>
          </a:xfrm>
          <a:custGeom>
            <a:avLst/>
            <a:gdLst/>
            <a:ahLst/>
            <a:cxnLst/>
            <a:rect l="l" t="t" r="r" b="b"/>
            <a:pathLst>
              <a:path w="264160" h="172719">
                <a:moveTo>
                  <a:pt x="251206" y="0"/>
                </a:moveTo>
                <a:lnTo>
                  <a:pt x="251206" y="43053"/>
                </a:lnTo>
                <a:lnTo>
                  <a:pt x="0" y="43053"/>
                </a:lnTo>
                <a:lnTo>
                  <a:pt x="0" y="129159"/>
                </a:lnTo>
                <a:lnTo>
                  <a:pt x="251206" y="129159"/>
                </a:lnTo>
                <a:lnTo>
                  <a:pt x="251206" y="172212"/>
                </a:lnTo>
                <a:lnTo>
                  <a:pt x="263651" y="86106"/>
                </a:lnTo>
                <a:lnTo>
                  <a:pt x="251206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1278" y="2373629"/>
            <a:ext cx="264160" cy="172720"/>
          </a:xfrm>
          <a:custGeom>
            <a:avLst/>
            <a:gdLst/>
            <a:ahLst/>
            <a:cxnLst/>
            <a:rect l="l" t="t" r="r" b="b"/>
            <a:pathLst>
              <a:path w="264160" h="172719">
                <a:moveTo>
                  <a:pt x="0" y="43053"/>
                </a:moveTo>
                <a:lnTo>
                  <a:pt x="251206" y="43053"/>
                </a:lnTo>
                <a:lnTo>
                  <a:pt x="251206" y="0"/>
                </a:lnTo>
                <a:lnTo>
                  <a:pt x="263651" y="86106"/>
                </a:lnTo>
                <a:lnTo>
                  <a:pt x="251206" y="172212"/>
                </a:lnTo>
                <a:lnTo>
                  <a:pt x="251206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7185" y="4138421"/>
            <a:ext cx="264160" cy="170815"/>
          </a:xfrm>
          <a:custGeom>
            <a:avLst/>
            <a:gdLst/>
            <a:ahLst/>
            <a:cxnLst/>
            <a:rect l="l" t="t" r="r" b="b"/>
            <a:pathLst>
              <a:path w="264160" h="170814">
                <a:moveTo>
                  <a:pt x="251205" y="0"/>
                </a:moveTo>
                <a:lnTo>
                  <a:pt x="251205" y="42671"/>
                </a:lnTo>
                <a:lnTo>
                  <a:pt x="0" y="42671"/>
                </a:lnTo>
                <a:lnTo>
                  <a:pt x="0" y="128015"/>
                </a:lnTo>
                <a:lnTo>
                  <a:pt x="251205" y="128015"/>
                </a:lnTo>
                <a:lnTo>
                  <a:pt x="251205" y="170687"/>
                </a:lnTo>
                <a:lnTo>
                  <a:pt x="263651" y="85343"/>
                </a:lnTo>
                <a:lnTo>
                  <a:pt x="25120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17185" y="4138421"/>
            <a:ext cx="264160" cy="170815"/>
          </a:xfrm>
          <a:custGeom>
            <a:avLst/>
            <a:gdLst/>
            <a:ahLst/>
            <a:cxnLst/>
            <a:rect l="l" t="t" r="r" b="b"/>
            <a:pathLst>
              <a:path w="264160" h="170814">
                <a:moveTo>
                  <a:pt x="0" y="42671"/>
                </a:moveTo>
                <a:lnTo>
                  <a:pt x="251205" y="42671"/>
                </a:lnTo>
                <a:lnTo>
                  <a:pt x="251205" y="0"/>
                </a:lnTo>
                <a:lnTo>
                  <a:pt x="263651" y="85343"/>
                </a:lnTo>
                <a:lnTo>
                  <a:pt x="251205" y="170687"/>
                </a:lnTo>
                <a:lnTo>
                  <a:pt x="251205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14138" y="5516117"/>
            <a:ext cx="264160" cy="170815"/>
          </a:xfrm>
          <a:custGeom>
            <a:avLst/>
            <a:gdLst/>
            <a:ahLst/>
            <a:cxnLst/>
            <a:rect l="l" t="t" r="r" b="b"/>
            <a:pathLst>
              <a:path w="264160" h="170814">
                <a:moveTo>
                  <a:pt x="251206" y="0"/>
                </a:moveTo>
                <a:lnTo>
                  <a:pt x="251206" y="42671"/>
                </a:lnTo>
                <a:lnTo>
                  <a:pt x="0" y="42671"/>
                </a:lnTo>
                <a:lnTo>
                  <a:pt x="0" y="128015"/>
                </a:lnTo>
                <a:lnTo>
                  <a:pt x="251206" y="128015"/>
                </a:lnTo>
                <a:lnTo>
                  <a:pt x="251206" y="170687"/>
                </a:lnTo>
                <a:lnTo>
                  <a:pt x="263651" y="85343"/>
                </a:lnTo>
                <a:lnTo>
                  <a:pt x="251206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4138" y="5516117"/>
            <a:ext cx="264160" cy="170815"/>
          </a:xfrm>
          <a:custGeom>
            <a:avLst/>
            <a:gdLst/>
            <a:ahLst/>
            <a:cxnLst/>
            <a:rect l="l" t="t" r="r" b="b"/>
            <a:pathLst>
              <a:path w="264160" h="170814">
                <a:moveTo>
                  <a:pt x="0" y="42671"/>
                </a:moveTo>
                <a:lnTo>
                  <a:pt x="251206" y="42671"/>
                </a:lnTo>
                <a:lnTo>
                  <a:pt x="251206" y="0"/>
                </a:lnTo>
                <a:lnTo>
                  <a:pt x="263651" y="85343"/>
                </a:lnTo>
                <a:lnTo>
                  <a:pt x="251206" y="170687"/>
                </a:lnTo>
                <a:lnTo>
                  <a:pt x="251206" y="128015"/>
                </a:lnTo>
                <a:lnTo>
                  <a:pt x="0" y="128015"/>
                </a:lnTo>
                <a:lnTo>
                  <a:pt x="0" y="42671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 </a:t>
            </a:r>
            <a:r>
              <a:rPr dirty="0"/>
              <a:t>STATION GUIDELINES FOR</a:t>
            </a:r>
            <a:r>
              <a:rPr spc="-75" dirty="0"/>
              <a:t> </a:t>
            </a:r>
            <a:r>
              <a:rPr dirty="0"/>
              <a:t>VISITORS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084" y="2026539"/>
            <a:ext cx="3394075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1904 –</a:t>
            </a:r>
            <a:r>
              <a:rPr sz="20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2017</a:t>
            </a:r>
            <a:endParaRPr sz="2000">
              <a:latin typeface="Verdana"/>
              <a:cs typeface="Verdana"/>
            </a:endParaRPr>
          </a:p>
          <a:p>
            <a:pPr marL="66040" marR="57150" indent="-635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UNINTERRUPTED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ARGENTINE</a:t>
            </a:r>
            <a:r>
              <a:rPr sz="20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PRESENCE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 indent="54673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Orcadas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Station  (South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Orkney</a:t>
            </a:r>
            <a:r>
              <a:rPr sz="20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Islands)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7956" y="5075173"/>
            <a:ext cx="315785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The oldest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permanent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station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0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Antarctica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0729" y="43533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210312" y="550164"/>
                </a:moveTo>
                <a:lnTo>
                  <a:pt x="0" y="550164"/>
                </a:lnTo>
                <a:lnTo>
                  <a:pt x="105156" y="577596"/>
                </a:lnTo>
                <a:lnTo>
                  <a:pt x="210312" y="550164"/>
                </a:lnTo>
                <a:close/>
              </a:path>
              <a:path w="210819" h="577850">
                <a:moveTo>
                  <a:pt x="157733" y="0"/>
                </a:moveTo>
                <a:lnTo>
                  <a:pt x="52577" y="0"/>
                </a:lnTo>
                <a:lnTo>
                  <a:pt x="52577" y="550164"/>
                </a:lnTo>
                <a:lnTo>
                  <a:pt x="157733" y="550164"/>
                </a:lnTo>
                <a:lnTo>
                  <a:pt x="157733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0729" y="43533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157733" y="0"/>
                </a:moveTo>
                <a:lnTo>
                  <a:pt x="157733" y="550164"/>
                </a:lnTo>
                <a:lnTo>
                  <a:pt x="210312" y="550164"/>
                </a:lnTo>
                <a:lnTo>
                  <a:pt x="105156" y="577596"/>
                </a:lnTo>
                <a:lnTo>
                  <a:pt x="0" y="550164"/>
                </a:lnTo>
                <a:lnTo>
                  <a:pt x="52577" y="550164"/>
                </a:lnTo>
                <a:lnTo>
                  <a:pt x="52577" y="0"/>
                </a:lnTo>
                <a:lnTo>
                  <a:pt x="157733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/>
              <a:t>ARGENTINE </a:t>
            </a:r>
            <a:r>
              <a:rPr sz="2400" dirty="0"/>
              <a:t>PRESENCE IN</a:t>
            </a:r>
            <a:r>
              <a:rPr sz="2400" spc="-50" dirty="0"/>
              <a:t> </a:t>
            </a:r>
            <a:r>
              <a:rPr sz="2400" spc="-5" dirty="0"/>
              <a:t>ANTARCTICA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440935" y="1042416"/>
            <a:ext cx="4703063" cy="5640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2057400"/>
            <a:ext cx="4280915" cy="3765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64" y="2028444"/>
            <a:ext cx="4338955" cy="3823970"/>
          </a:xfrm>
          <a:custGeom>
            <a:avLst/>
            <a:gdLst/>
            <a:ahLst/>
            <a:cxnLst/>
            <a:rect l="l" t="t" r="r" b="b"/>
            <a:pathLst>
              <a:path w="4338955" h="3823970">
                <a:moveTo>
                  <a:pt x="0" y="3823716"/>
                </a:moveTo>
                <a:lnTo>
                  <a:pt x="4338828" y="3823716"/>
                </a:lnTo>
                <a:lnTo>
                  <a:pt x="4338828" y="0"/>
                </a:lnTo>
                <a:lnTo>
                  <a:pt x="0" y="0"/>
                </a:lnTo>
                <a:lnTo>
                  <a:pt x="0" y="3823716"/>
                </a:lnTo>
                <a:close/>
              </a:path>
            </a:pathLst>
          </a:custGeom>
          <a:ln w="57912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6226" y="2017014"/>
            <a:ext cx="271780" cy="170815"/>
          </a:xfrm>
          <a:custGeom>
            <a:avLst/>
            <a:gdLst/>
            <a:ahLst/>
            <a:cxnLst/>
            <a:rect l="l" t="t" r="r" b="b"/>
            <a:pathLst>
              <a:path w="271779" h="170814">
                <a:moveTo>
                  <a:pt x="258572" y="0"/>
                </a:moveTo>
                <a:lnTo>
                  <a:pt x="258572" y="42672"/>
                </a:lnTo>
                <a:lnTo>
                  <a:pt x="0" y="42672"/>
                </a:lnTo>
                <a:lnTo>
                  <a:pt x="0" y="128015"/>
                </a:lnTo>
                <a:lnTo>
                  <a:pt x="258572" y="128015"/>
                </a:lnTo>
                <a:lnTo>
                  <a:pt x="258572" y="170687"/>
                </a:lnTo>
                <a:lnTo>
                  <a:pt x="271272" y="85344"/>
                </a:lnTo>
                <a:lnTo>
                  <a:pt x="258572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6226" y="2017014"/>
            <a:ext cx="271780" cy="170815"/>
          </a:xfrm>
          <a:custGeom>
            <a:avLst/>
            <a:gdLst/>
            <a:ahLst/>
            <a:cxnLst/>
            <a:rect l="l" t="t" r="r" b="b"/>
            <a:pathLst>
              <a:path w="271779" h="170814">
                <a:moveTo>
                  <a:pt x="0" y="42672"/>
                </a:moveTo>
                <a:lnTo>
                  <a:pt x="258572" y="42672"/>
                </a:lnTo>
                <a:lnTo>
                  <a:pt x="258572" y="0"/>
                </a:lnTo>
                <a:lnTo>
                  <a:pt x="271272" y="85344"/>
                </a:lnTo>
                <a:lnTo>
                  <a:pt x="258572" y="170687"/>
                </a:lnTo>
                <a:lnTo>
                  <a:pt x="258572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0797" y="3859529"/>
            <a:ext cx="269875" cy="172720"/>
          </a:xfrm>
          <a:custGeom>
            <a:avLst/>
            <a:gdLst/>
            <a:ahLst/>
            <a:cxnLst/>
            <a:rect l="l" t="t" r="r" b="b"/>
            <a:pathLst>
              <a:path w="269875" h="172720">
                <a:moveTo>
                  <a:pt x="256921" y="0"/>
                </a:moveTo>
                <a:lnTo>
                  <a:pt x="256921" y="43053"/>
                </a:lnTo>
                <a:lnTo>
                  <a:pt x="0" y="43053"/>
                </a:lnTo>
                <a:lnTo>
                  <a:pt x="0" y="129159"/>
                </a:lnTo>
                <a:lnTo>
                  <a:pt x="256921" y="129159"/>
                </a:lnTo>
                <a:lnTo>
                  <a:pt x="256921" y="172212"/>
                </a:lnTo>
                <a:lnTo>
                  <a:pt x="269748" y="86106"/>
                </a:lnTo>
                <a:lnTo>
                  <a:pt x="256921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0797" y="3859529"/>
            <a:ext cx="269875" cy="172720"/>
          </a:xfrm>
          <a:custGeom>
            <a:avLst/>
            <a:gdLst/>
            <a:ahLst/>
            <a:cxnLst/>
            <a:rect l="l" t="t" r="r" b="b"/>
            <a:pathLst>
              <a:path w="269875" h="172720">
                <a:moveTo>
                  <a:pt x="0" y="43053"/>
                </a:moveTo>
                <a:lnTo>
                  <a:pt x="256921" y="43053"/>
                </a:lnTo>
                <a:lnTo>
                  <a:pt x="256921" y="0"/>
                </a:lnTo>
                <a:lnTo>
                  <a:pt x="269748" y="86106"/>
                </a:lnTo>
                <a:lnTo>
                  <a:pt x="256921" y="172212"/>
                </a:lnTo>
                <a:lnTo>
                  <a:pt x="256921" y="129159"/>
                </a:lnTo>
                <a:lnTo>
                  <a:pt x="0" y="129159"/>
                </a:lnTo>
                <a:lnTo>
                  <a:pt x="0" y="43053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6226" y="5298185"/>
            <a:ext cx="271780" cy="172720"/>
          </a:xfrm>
          <a:custGeom>
            <a:avLst/>
            <a:gdLst/>
            <a:ahLst/>
            <a:cxnLst/>
            <a:rect l="l" t="t" r="r" b="b"/>
            <a:pathLst>
              <a:path w="271779" h="172720">
                <a:moveTo>
                  <a:pt x="258445" y="0"/>
                </a:moveTo>
                <a:lnTo>
                  <a:pt x="258445" y="43052"/>
                </a:lnTo>
                <a:lnTo>
                  <a:pt x="0" y="43052"/>
                </a:lnTo>
                <a:lnTo>
                  <a:pt x="0" y="129158"/>
                </a:lnTo>
                <a:lnTo>
                  <a:pt x="258445" y="129158"/>
                </a:lnTo>
                <a:lnTo>
                  <a:pt x="258445" y="172211"/>
                </a:lnTo>
                <a:lnTo>
                  <a:pt x="271272" y="86105"/>
                </a:lnTo>
                <a:lnTo>
                  <a:pt x="25844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6226" y="5298185"/>
            <a:ext cx="271780" cy="172720"/>
          </a:xfrm>
          <a:custGeom>
            <a:avLst/>
            <a:gdLst/>
            <a:ahLst/>
            <a:cxnLst/>
            <a:rect l="l" t="t" r="r" b="b"/>
            <a:pathLst>
              <a:path w="271779" h="172720">
                <a:moveTo>
                  <a:pt x="0" y="43052"/>
                </a:moveTo>
                <a:lnTo>
                  <a:pt x="258445" y="43052"/>
                </a:lnTo>
                <a:lnTo>
                  <a:pt x="258445" y="0"/>
                </a:lnTo>
                <a:lnTo>
                  <a:pt x="271272" y="86105"/>
                </a:lnTo>
                <a:lnTo>
                  <a:pt x="258445" y="172211"/>
                </a:lnTo>
                <a:lnTo>
                  <a:pt x="258445" y="129158"/>
                </a:lnTo>
                <a:lnTo>
                  <a:pt x="0" y="129158"/>
                </a:lnTo>
                <a:lnTo>
                  <a:pt x="0" y="4305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 </a:t>
            </a:r>
            <a:r>
              <a:rPr dirty="0"/>
              <a:t>STATION GUIDELINES FOR</a:t>
            </a:r>
            <a:r>
              <a:rPr spc="-75" dirty="0"/>
              <a:t> </a:t>
            </a:r>
            <a:r>
              <a:rPr dirty="0"/>
              <a:t>VISITORS</a:t>
            </a:r>
            <a:endParaRPr sz="2400"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8470">
              <a:lnSpc>
                <a:spcPct val="100000"/>
              </a:lnSpc>
            </a:pPr>
            <a:r>
              <a:rPr dirty="0"/>
              <a:t>Behaviour</a:t>
            </a:r>
            <a:r>
              <a:rPr spc="-90" dirty="0"/>
              <a:t> </a:t>
            </a:r>
            <a:r>
              <a:rPr spc="-5" dirty="0"/>
              <a:t>code</a:t>
            </a:r>
          </a:p>
          <a:p>
            <a:pPr marL="5173980" marR="5080" indent="-177165">
              <a:lnSpc>
                <a:spcPct val="100000"/>
              </a:lnSpc>
              <a:spcBef>
                <a:spcPts val="1260"/>
              </a:spcBef>
              <a:tabLst>
                <a:tab pos="6170930" algn="l"/>
              </a:tabLst>
            </a:pPr>
            <a:r>
              <a:rPr sz="1800" dirty="0">
                <a:solidFill>
                  <a:srgbClr val="FF0000"/>
                </a:solidFill>
              </a:rPr>
              <a:t>Do </a:t>
            </a:r>
            <a:r>
              <a:rPr sz="1800" spc="-5" dirty="0">
                <a:solidFill>
                  <a:srgbClr val="FF0000"/>
                </a:solidFill>
              </a:rPr>
              <a:t>not </a:t>
            </a:r>
            <a:r>
              <a:rPr sz="1800" spc="-5" dirty="0"/>
              <a:t>separate from </a:t>
            </a:r>
            <a:r>
              <a:rPr sz="1800" dirty="0"/>
              <a:t>the  group.	</a:t>
            </a:r>
            <a:r>
              <a:rPr sz="1800" b="0" spc="-10" dirty="0">
                <a:latin typeface="Verdana"/>
                <a:cs typeface="Verdana"/>
              </a:rPr>
              <a:t>Follow</a:t>
            </a:r>
            <a:r>
              <a:rPr sz="1800" b="0" spc="-45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advice</a:t>
            </a:r>
            <a:r>
              <a:rPr sz="1800" b="0" spc="-50" dirty="0">
                <a:latin typeface="Verdana"/>
                <a:cs typeface="Verdana"/>
              </a:rPr>
              <a:t> </a:t>
            </a:r>
            <a:r>
              <a:rPr sz="1800" b="0" dirty="0">
                <a:latin typeface="Verdana"/>
                <a:cs typeface="Verdana"/>
              </a:rPr>
              <a:t>and  instructions </a:t>
            </a:r>
            <a:r>
              <a:rPr sz="1800" b="0" spc="-5" dirty="0">
                <a:latin typeface="Verdana"/>
                <a:cs typeface="Verdana"/>
              </a:rPr>
              <a:t>by the guides  </a:t>
            </a:r>
            <a:r>
              <a:rPr sz="1800" b="0" dirty="0">
                <a:latin typeface="Verdana"/>
                <a:cs typeface="Verdana"/>
              </a:rPr>
              <a:t>and the </a:t>
            </a:r>
            <a:r>
              <a:rPr sz="1800" b="0" spc="-10" dirty="0">
                <a:latin typeface="Verdana"/>
                <a:cs typeface="Verdana"/>
              </a:rPr>
              <a:t>Station’s</a:t>
            </a:r>
            <a:r>
              <a:rPr sz="1800" b="0" spc="-45" dirty="0">
                <a:latin typeface="Verdana"/>
                <a:cs typeface="Verdana"/>
              </a:rPr>
              <a:t> </a:t>
            </a:r>
            <a:r>
              <a:rPr sz="1800" b="0" spc="-5" dirty="0">
                <a:latin typeface="Verdana"/>
                <a:cs typeface="Verdana"/>
              </a:rPr>
              <a:t>personnel.</a:t>
            </a:r>
            <a:endParaRPr sz="1800">
              <a:latin typeface="Verdana"/>
              <a:cs typeface="Verdana"/>
            </a:endParaRPr>
          </a:p>
          <a:p>
            <a:pPr marL="2985770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85770"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5173980" marR="74930" indent="-177165">
              <a:lnSpc>
                <a:spcPct val="100800"/>
              </a:lnSpc>
              <a:spcBef>
                <a:spcPts val="5"/>
              </a:spcBef>
            </a:pPr>
            <a:r>
              <a:rPr sz="1800" dirty="0">
                <a:solidFill>
                  <a:srgbClr val="FF0000"/>
                </a:solidFill>
              </a:rPr>
              <a:t>Do </a:t>
            </a:r>
            <a:r>
              <a:rPr sz="1800" spc="-5" dirty="0">
                <a:solidFill>
                  <a:srgbClr val="FF0000"/>
                </a:solidFill>
              </a:rPr>
              <a:t>not </a:t>
            </a:r>
            <a:r>
              <a:rPr sz="1800" spc="-5" dirty="0"/>
              <a:t>enter </a:t>
            </a:r>
            <a:r>
              <a:rPr sz="1800" dirty="0"/>
              <a:t>the </a:t>
            </a:r>
            <a:r>
              <a:rPr sz="1800" spc="-5" dirty="0"/>
              <a:t>facilities</a:t>
            </a:r>
            <a:r>
              <a:rPr sz="1800" b="0" spc="-5" dirty="0">
                <a:latin typeface="Arial"/>
                <a:cs typeface="Arial"/>
              </a:rPr>
              <a:t>,  </a:t>
            </a:r>
            <a:r>
              <a:rPr sz="1800" b="0" dirty="0">
                <a:latin typeface="Verdana"/>
                <a:cs typeface="Verdana"/>
              </a:rPr>
              <a:t>unless </a:t>
            </a:r>
            <a:r>
              <a:rPr sz="1800" b="0" spc="-5" dirty="0">
                <a:latin typeface="Verdana"/>
                <a:cs typeface="Verdana"/>
              </a:rPr>
              <a:t>authorized by the  </a:t>
            </a:r>
            <a:r>
              <a:rPr sz="1800" b="0" spc="-10" dirty="0">
                <a:latin typeface="Verdana"/>
                <a:cs typeface="Verdana"/>
              </a:rPr>
              <a:t>Station’s</a:t>
            </a:r>
            <a:r>
              <a:rPr sz="1800" b="0" spc="-50" dirty="0">
                <a:latin typeface="Verdana"/>
                <a:cs typeface="Verdana"/>
              </a:rPr>
              <a:t> </a:t>
            </a:r>
            <a:r>
              <a:rPr sz="1800" b="0" spc="-5" dirty="0">
                <a:latin typeface="Verdana"/>
                <a:cs typeface="Verdana"/>
              </a:rPr>
              <a:t>personnel.</a:t>
            </a:r>
            <a:endParaRPr sz="1800">
              <a:latin typeface="Verdana"/>
              <a:cs typeface="Verdana"/>
            </a:endParaRPr>
          </a:p>
          <a:p>
            <a:pPr marL="2985770"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985770"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5173980" marR="151130" indent="-113030">
              <a:lnSpc>
                <a:spcPct val="100499"/>
              </a:lnSpc>
            </a:pPr>
            <a:r>
              <a:rPr sz="1800" dirty="0">
                <a:solidFill>
                  <a:srgbClr val="FF0000"/>
                </a:solidFill>
              </a:rPr>
              <a:t>Do </a:t>
            </a:r>
            <a:r>
              <a:rPr sz="1800" spc="-5" dirty="0">
                <a:solidFill>
                  <a:srgbClr val="FF0000"/>
                </a:solidFill>
              </a:rPr>
              <a:t>not </a:t>
            </a:r>
            <a:r>
              <a:rPr sz="1800" spc="-5" dirty="0"/>
              <a:t>interfere with </a:t>
            </a:r>
            <a:r>
              <a:rPr sz="1800" dirty="0"/>
              <a:t>the  </a:t>
            </a:r>
            <a:r>
              <a:rPr sz="1800" spc="-5" dirty="0"/>
              <a:t>Station’s activities </a:t>
            </a:r>
            <a:r>
              <a:rPr sz="1800" b="0" dirty="0">
                <a:latin typeface="Verdana"/>
                <a:cs typeface="Verdana"/>
              </a:rPr>
              <a:t>and  </a:t>
            </a:r>
            <a:r>
              <a:rPr sz="1800" b="0" spc="-5" dirty="0">
                <a:latin typeface="Verdana"/>
                <a:cs typeface="Verdana"/>
              </a:rPr>
              <a:t>respect </a:t>
            </a:r>
            <a:r>
              <a:rPr sz="1800" b="0" dirty="0">
                <a:latin typeface="Verdana"/>
                <a:cs typeface="Verdana"/>
              </a:rPr>
              <a:t>the </a:t>
            </a:r>
            <a:r>
              <a:rPr sz="1800" b="0" spc="-10" dirty="0">
                <a:latin typeface="Verdana"/>
                <a:cs typeface="Verdana"/>
              </a:rPr>
              <a:t>privacy </a:t>
            </a:r>
            <a:r>
              <a:rPr sz="1800" b="0" dirty="0">
                <a:latin typeface="Verdana"/>
                <a:cs typeface="Verdana"/>
              </a:rPr>
              <a:t>of </a:t>
            </a:r>
            <a:r>
              <a:rPr sz="1800" b="0" spc="-5" dirty="0">
                <a:latin typeface="Verdana"/>
                <a:cs typeface="Verdana"/>
              </a:rPr>
              <a:t>the  </a:t>
            </a:r>
            <a:r>
              <a:rPr sz="1800" b="0" spc="-10" dirty="0">
                <a:latin typeface="Verdana"/>
                <a:cs typeface="Verdana"/>
              </a:rPr>
              <a:t>Station’s</a:t>
            </a:r>
            <a:r>
              <a:rPr sz="1800" b="0" spc="-50" dirty="0">
                <a:latin typeface="Verdana"/>
                <a:cs typeface="Verdana"/>
              </a:rPr>
              <a:t> </a:t>
            </a:r>
            <a:r>
              <a:rPr sz="1800" b="0" spc="-5" dirty="0">
                <a:latin typeface="Verdana"/>
                <a:cs typeface="Verdana"/>
              </a:rPr>
              <a:t>personnel.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940" y="3327780"/>
            <a:ext cx="3342640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Be </a:t>
            </a:r>
            <a:r>
              <a:rPr sz="1800" spc="-5" dirty="0">
                <a:latin typeface="Verdana"/>
                <a:cs typeface="Verdana"/>
              </a:rPr>
              <a:t>extremely </a:t>
            </a:r>
            <a:r>
              <a:rPr sz="1800" dirty="0">
                <a:latin typeface="Verdana"/>
                <a:cs typeface="Verdana"/>
              </a:rPr>
              <a:t>careful when  </a:t>
            </a:r>
            <a:r>
              <a:rPr sz="1800" spc="-5" dirty="0">
                <a:latin typeface="Verdana"/>
                <a:cs typeface="Verdana"/>
              </a:rPr>
              <a:t>going </a:t>
            </a:r>
            <a:r>
              <a:rPr sz="1800" dirty="0">
                <a:latin typeface="Verdana"/>
                <a:cs typeface="Verdana"/>
              </a:rPr>
              <a:t>up and </a:t>
            </a:r>
            <a:r>
              <a:rPr sz="1800" spc="-5" dirty="0">
                <a:latin typeface="Verdana"/>
                <a:cs typeface="Verdana"/>
              </a:rPr>
              <a:t>moving around  </a:t>
            </a:r>
            <a:r>
              <a:rPr sz="1800" dirty="0">
                <a:latin typeface="Verdana"/>
                <a:cs typeface="Verdana"/>
              </a:rPr>
              <a:t>the viewpoint, </a:t>
            </a:r>
            <a:r>
              <a:rPr sz="1800" spc="-5" dirty="0">
                <a:latin typeface="Verdana"/>
                <a:cs typeface="Verdana"/>
              </a:rPr>
              <a:t>as there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may</a:t>
            </a:r>
            <a:endParaRPr sz="1800">
              <a:latin typeface="Verdana"/>
              <a:cs typeface="Verdana"/>
            </a:endParaRPr>
          </a:p>
          <a:p>
            <a:pPr marL="518159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be </a:t>
            </a:r>
            <a:r>
              <a:rPr sz="1800" spc="-10" dirty="0">
                <a:latin typeface="Verdana"/>
                <a:cs typeface="Verdana"/>
              </a:rPr>
              <a:t>cracks </a:t>
            </a:r>
            <a:r>
              <a:rPr sz="1800" dirty="0">
                <a:latin typeface="Verdana"/>
                <a:cs typeface="Verdana"/>
              </a:rPr>
              <a:t>in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ice.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3918" y="2835401"/>
            <a:ext cx="266700" cy="245745"/>
          </a:xfrm>
          <a:custGeom>
            <a:avLst/>
            <a:gdLst/>
            <a:ahLst/>
            <a:cxnLst/>
            <a:rect l="l" t="t" r="r" b="b"/>
            <a:pathLst>
              <a:path w="266700" h="245744">
                <a:moveTo>
                  <a:pt x="266700" y="233807"/>
                </a:moveTo>
                <a:lnTo>
                  <a:pt x="0" y="233807"/>
                </a:lnTo>
                <a:lnTo>
                  <a:pt x="133350" y="245363"/>
                </a:lnTo>
                <a:lnTo>
                  <a:pt x="266700" y="233807"/>
                </a:lnTo>
                <a:close/>
              </a:path>
              <a:path w="266700" h="245744">
                <a:moveTo>
                  <a:pt x="200025" y="0"/>
                </a:moveTo>
                <a:lnTo>
                  <a:pt x="66675" y="0"/>
                </a:lnTo>
                <a:lnTo>
                  <a:pt x="66675" y="233807"/>
                </a:lnTo>
                <a:lnTo>
                  <a:pt x="200025" y="233807"/>
                </a:lnTo>
                <a:lnTo>
                  <a:pt x="20002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63918" y="2835401"/>
            <a:ext cx="266700" cy="245745"/>
          </a:xfrm>
          <a:custGeom>
            <a:avLst/>
            <a:gdLst/>
            <a:ahLst/>
            <a:cxnLst/>
            <a:rect l="l" t="t" r="r" b="b"/>
            <a:pathLst>
              <a:path w="266700" h="245744">
                <a:moveTo>
                  <a:pt x="200025" y="0"/>
                </a:moveTo>
                <a:lnTo>
                  <a:pt x="200025" y="233807"/>
                </a:lnTo>
                <a:lnTo>
                  <a:pt x="266700" y="233807"/>
                </a:lnTo>
                <a:lnTo>
                  <a:pt x="133350" y="245363"/>
                </a:lnTo>
                <a:lnTo>
                  <a:pt x="0" y="233807"/>
                </a:lnTo>
                <a:lnTo>
                  <a:pt x="66675" y="233807"/>
                </a:lnTo>
                <a:lnTo>
                  <a:pt x="66675" y="0"/>
                </a:lnTo>
                <a:lnTo>
                  <a:pt x="20002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" y="1924811"/>
            <a:ext cx="5073396" cy="4064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964" y="1895855"/>
            <a:ext cx="5131435" cy="4122420"/>
          </a:xfrm>
          <a:custGeom>
            <a:avLst/>
            <a:gdLst/>
            <a:ahLst/>
            <a:cxnLst/>
            <a:rect l="l" t="t" r="r" b="b"/>
            <a:pathLst>
              <a:path w="5131435" h="4122420">
                <a:moveTo>
                  <a:pt x="0" y="4122420"/>
                </a:moveTo>
                <a:lnTo>
                  <a:pt x="5131308" y="4122420"/>
                </a:lnTo>
                <a:lnTo>
                  <a:pt x="5131308" y="0"/>
                </a:lnTo>
                <a:lnTo>
                  <a:pt x="0" y="0"/>
                </a:lnTo>
                <a:lnTo>
                  <a:pt x="0" y="4122420"/>
                </a:lnTo>
                <a:close/>
              </a:path>
            </a:pathLst>
          </a:custGeom>
          <a:ln w="57911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7257" y="4703826"/>
            <a:ext cx="266700" cy="245745"/>
          </a:xfrm>
          <a:custGeom>
            <a:avLst/>
            <a:gdLst/>
            <a:ahLst/>
            <a:cxnLst/>
            <a:rect l="l" t="t" r="r" b="b"/>
            <a:pathLst>
              <a:path w="266700" h="245745">
                <a:moveTo>
                  <a:pt x="266700" y="233806"/>
                </a:moveTo>
                <a:lnTo>
                  <a:pt x="0" y="233806"/>
                </a:lnTo>
                <a:lnTo>
                  <a:pt x="133350" y="245363"/>
                </a:lnTo>
                <a:lnTo>
                  <a:pt x="266700" y="233806"/>
                </a:lnTo>
                <a:close/>
              </a:path>
              <a:path w="266700" h="245745">
                <a:moveTo>
                  <a:pt x="200025" y="0"/>
                </a:moveTo>
                <a:lnTo>
                  <a:pt x="66675" y="0"/>
                </a:lnTo>
                <a:lnTo>
                  <a:pt x="66675" y="233806"/>
                </a:lnTo>
                <a:lnTo>
                  <a:pt x="200025" y="233806"/>
                </a:lnTo>
                <a:lnTo>
                  <a:pt x="20002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7257" y="4703826"/>
            <a:ext cx="266700" cy="245745"/>
          </a:xfrm>
          <a:custGeom>
            <a:avLst/>
            <a:gdLst/>
            <a:ahLst/>
            <a:cxnLst/>
            <a:rect l="l" t="t" r="r" b="b"/>
            <a:pathLst>
              <a:path w="266700" h="245745">
                <a:moveTo>
                  <a:pt x="200025" y="0"/>
                </a:moveTo>
                <a:lnTo>
                  <a:pt x="200025" y="233806"/>
                </a:lnTo>
                <a:lnTo>
                  <a:pt x="266700" y="233806"/>
                </a:lnTo>
                <a:lnTo>
                  <a:pt x="133350" y="245363"/>
                </a:lnTo>
                <a:lnTo>
                  <a:pt x="0" y="233806"/>
                </a:lnTo>
                <a:lnTo>
                  <a:pt x="66675" y="233806"/>
                </a:lnTo>
                <a:lnTo>
                  <a:pt x="66675" y="0"/>
                </a:lnTo>
                <a:lnTo>
                  <a:pt x="200025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BROWN STATION: </a:t>
            </a:r>
            <a:r>
              <a:rPr dirty="0"/>
              <a:t>STATION GUIDELINES FOR</a:t>
            </a:r>
            <a:r>
              <a:rPr spc="-75" dirty="0"/>
              <a:t> </a:t>
            </a:r>
            <a:r>
              <a:rPr dirty="0"/>
              <a:t>VISITORS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346450" y="1446784"/>
            <a:ext cx="4655820" cy="114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Behaviour</a:t>
            </a:r>
            <a:r>
              <a:rPr sz="2000" b="1" spc="-9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code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284226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Precautionary</a:t>
            </a:r>
            <a:endParaRPr sz="1800">
              <a:latin typeface="Verdana"/>
              <a:cs typeface="Verdana"/>
            </a:endParaRPr>
          </a:p>
          <a:p>
            <a:pPr marR="283210" algn="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marks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2008" y="5165090"/>
            <a:ext cx="3161030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7495" marR="5080" indent="-26543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Not </a:t>
            </a:r>
            <a:r>
              <a:rPr sz="1800" b="1" spc="-5" dirty="0">
                <a:latin typeface="Verdana"/>
                <a:cs typeface="Verdana"/>
              </a:rPr>
              <a:t>more </a:t>
            </a:r>
            <a:r>
              <a:rPr sz="1800" spc="-5" dirty="0">
                <a:latin typeface="Verdana"/>
                <a:cs typeface="Verdana"/>
              </a:rPr>
              <a:t>than </a:t>
            </a:r>
            <a:r>
              <a:rPr sz="1800" b="1" dirty="0">
                <a:latin typeface="Verdana"/>
                <a:cs typeface="Verdana"/>
              </a:rPr>
              <a:t>20</a:t>
            </a:r>
            <a:r>
              <a:rPr sz="1800" b="1" spc="-9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people  </a:t>
            </a:r>
            <a:r>
              <a:rPr sz="1800" dirty="0">
                <a:latin typeface="Verdana"/>
                <a:cs typeface="Verdana"/>
              </a:rPr>
              <a:t>at a time on </a:t>
            </a:r>
            <a:r>
              <a:rPr sz="1800" spc="-5" dirty="0">
                <a:latin typeface="Verdana"/>
                <a:cs typeface="Verdana"/>
              </a:rPr>
              <a:t>top </a:t>
            </a:r>
            <a:r>
              <a:rPr sz="1800" dirty="0">
                <a:latin typeface="Verdana"/>
                <a:cs typeface="Verdana"/>
              </a:rPr>
              <a:t>of </a:t>
            </a:r>
            <a:r>
              <a:rPr sz="1800" spc="-5" dirty="0">
                <a:latin typeface="Verdana"/>
                <a:cs typeface="Verdana"/>
              </a:rPr>
              <a:t>the  </a:t>
            </a:r>
            <a:r>
              <a:rPr sz="1800" b="1" spc="-5" dirty="0">
                <a:latin typeface="Verdana"/>
                <a:cs typeface="Verdana"/>
              </a:rPr>
              <a:t>panoramic</a:t>
            </a:r>
            <a:r>
              <a:rPr sz="1800" b="1" spc="-4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viewpoint</a:t>
            </a:r>
            <a:r>
              <a:rPr sz="1800" spc="-5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103" y="1414526"/>
            <a:ext cx="741553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0090CD"/>
                </a:solidFill>
              </a:rPr>
              <a:t>Thank you </a:t>
            </a:r>
            <a:r>
              <a:rPr sz="3600" spc="-5" dirty="0">
                <a:solidFill>
                  <a:srgbClr val="0090CD"/>
                </a:solidFill>
              </a:rPr>
              <a:t>for your</a:t>
            </a:r>
            <a:r>
              <a:rPr sz="3600" spc="-95" dirty="0">
                <a:solidFill>
                  <a:srgbClr val="0090CD"/>
                </a:solidFill>
              </a:rPr>
              <a:t> </a:t>
            </a:r>
            <a:r>
              <a:rPr sz="3600" spc="-5" dirty="0">
                <a:solidFill>
                  <a:srgbClr val="0090CD"/>
                </a:solidFill>
              </a:rPr>
              <a:t>attention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0435" y="2237866"/>
            <a:ext cx="7436484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90CD"/>
                </a:solidFill>
                <a:latin typeface="Verdana"/>
                <a:cs typeface="Verdana"/>
              </a:rPr>
              <a:t>BE </a:t>
            </a:r>
            <a:r>
              <a:rPr sz="3600" b="1" spc="-5" dirty="0">
                <a:solidFill>
                  <a:srgbClr val="0090CD"/>
                </a:solidFill>
                <a:latin typeface="Verdana"/>
                <a:cs typeface="Verdana"/>
              </a:rPr>
              <a:t>SAFE </a:t>
            </a:r>
            <a:r>
              <a:rPr sz="3600" b="1" dirty="0">
                <a:solidFill>
                  <a:srgbClr val="0090CD"/>
                </a:solidFill>
                <a:latin typeface="Verdana"/>
                <a:cs typeface="Verdana"/>
              </a:rPr>
              <a:t>- </a:t>
            </a:r>
            <a:r>
              <a:rPr sz="3600" b="1" spc="-5" dirty="0">
                <a:solidFill>
                  <a:srgbClr val="0090CD"/>
                </a:solidFill>
                <a:latin typeface="Verdana"/>
                <a:cs typeface="Verdana"/>
              </a:rPr>
              <a:t>ENJOY </a:t>
            </a:r>
            <a:r>
              <a:rPr sz="3600" b="1" dirty="0">
                <a:solidFill>
                  <a:srgbClr val="0090CD"/>
                </a:solidFill>
                <a:latin typeface="Verdana"/>
                <a:cs typeface="Verdana"/>
              </a:rPr>
              <a:t>YOUR</a:t>
            </a:r>
            <a:r>
              <a:rPr sz="3600" b="1" spc="-90" dirty="0">
                <a:solidFill>
                  <a:srgbClr val="0090CD"/>
                </a:solidFill>
                <a:latin typeface="Verdana"/>
                <a:cs typeface="Verdana"/>
              </a:rPr>
              <a:t> </a:t>
            </a:r>
            <a:r>
              <a:rPr sz="3600" b="1" spc="-5" dirty="0">
                <a:solidFill>
                  <a:srgbClr val="0090CD"/>
                </a:solidFill>
                <a:latin typeface="Verdana"/>
                <a:cs typeface="Verdana"/>
              </a:rPr>
              <a:t>STAY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160" y="3259073"/>
            <a:ext cx="5827395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Verdana"/>
                <a:cs typeface="Verdana"/>
              </a:rPr>
              <a:t>Station </a:t>
            </a:r>
            <a:r>
              <a:rPr sz="2800" spc="-10" dirty="0">
                <a:latin typeface="Verdana"/>
                <a:cs typeface="Verdana"/>
              </a:rPr>
              <a:t>personnel </a:t>
            </a:r>
            <a:r>
              <a:rPr sz="2800" spc="-5" dirty="0">
                <a:latin typeface="Verdana"/>
                <a:cs typeface="Verdana"/>
              </a:rPr>
              <a:t>can </a:t>
            </a:r>
            <a:r>
              <a:rPr sz="2800" spc="-10" dirty="0">
                <a:latin typeface="Verdana"/>
                <a:cs typeface="Verdana"/>
              </a:rPr>
              <a:t>assist</a:t>
            </a:r>
            <a:r>
              <a:rPr sz="2800" spc="8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you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824727"/>
            <a:ext cx="9144000" cy="1033780"/>
          </a:xfrm>
          <a:custGeom>
            <a:avLst/>
            <a:gdLst/>
            <a:ahLst/>
            <a:cxnLst/>
            <a:rect l="l" t="t" r="r" b="b"/>
            <a:pathLst>
              <a:path w="9144000" h="1033779">
                <a:moveTo>
                  <a:pt x="9143999" y="0"/>
                </a:moveTo>
                <a:lnTo>
                  <a:pt x="0" y="0"/>
                </a:lnTo>
                <a:lnTo>
                  <a:pt x="0" y="1033269"/>
                </a:lnTo>
                <a:lnTo>
                  <a:pt x="9143999" y="1033269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8536" y="3109722"/>
            <a:ext cx="8274050" cy="0"/>
          </a:xfrm>
          <a:custGeom>
            <a:avLst/>
            <a:gdLst/>
            <a:ahLst/>
            <a:cxnLst/>
            <a:rect l="l" t="t" r="r" b="b"/>
            <a:pathLst>
              <a:path w="8274050">
                <a:moveTo>
                  <a:pt x="0" y="0"/>
                </a:moveTo>
                <a:lnTo>
                  <a:pt x="8273796" y="0"/>
                </a:lnTo>
              </a:path>
            </a:pathLst>
          </a:custGeom>
          <a:ln w="35051">
            <a:solidFill>
              <a:srgbClr val="009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7143" y="3672840"/>
            <a:ext cx="2077211" cy="2077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20" y="1313688"/>
            <a:ext cx="5823966" cy="621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5" y="1396746"/>
            <a:ext cx="7475220" cy="355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90CD"/>
                </a:solidFill>
                <a:latin typeface="Arial"/>
                <a:cs typeface="Arial"/>
              </a:rPr>
              <a:t>DIRECCIÓN NACIONAL DEL</a:t>
            </a:r>
            <a:r>
              <a:rPr sz="2200" b="1" spc="-150" dirty="0">
                <a:solidFill>
                  <a:srgbClr val="0090CD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90CD"/>
                </a:solidFill>
                <a:latin typeface="Arial"/>
                <a:cs typeface="Arial"/>
              </a:rPr>
              <a:t>ANTÁRTICO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200" b="1" spc="-5" dirty="0">
                <a:solidFill>
                  <a:srgbClr val="363636"/>
                </a:solidFill>
                <a:latin typeface="Verdana"/>
                <a:cs typeface="Verdana"/>
              </a:rPr>
              <a:t>Programa </a:t>
            </a:r>
            <a:r>
              <a:rPr sz="2200" b="1" spc="-10" dirty="0">
                <a:solidFill>
                  <a:srgbClr val="363636"/>
                </a:solidFill>
                <a:latin typeface="Verdana"/>
                <a:cs typeface="Verdana"/>
              </a:rPr>
              <a:t>de </a:t>
            </a:r>
            <a:r>
              <a:rPr sz="2200" b="1" spc="-5" dirty="0">
                <a:solidFill>
                  <a:srgbClr val="363636"/>
                </a:solidFill>
                <a:latin typeface="Verdana"/>
                <a:cs typeface="Verdana"/>
              </a:rPr>
              <a:t>Gestión Ambiental y</a:t>
            </a:r>
            <a:r>
              <a:rPr sz="2200" b="1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363636"/>
                </a:solidFill>
                <a:latin typeface="Verdana"/>
                <a:cs typeface="Verdana"/>
              </a:rPr>
              <a:t>Turismo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200" i="1" spc="-10" dirty="0">
                <a:solidFill>
                  <a:srgbClr val="363636"/>
                </a:solidFill>
                <a:latin typeface="Verdana"/>
                <a:cs typeface="Verdana"/>
              </a:rPr>
              <a:t>(Environmental </a:t>
            </a:r>
            <a:r>
              <a:rPr sz="2200" i="1" spc="-5" dirty="0">
                <a:solidFill>
                  <a:srgbClr val="363636"/>
                </a:solidFill>
                <a:latin typeface="Verdana"/>
                <a:cs typeface="Verdana"/>
              </a:rPr>
              <a:t>Management and </a:t>
            </a:r>
            <a:r>
              <a:rPr sz="2200" i="1" spc="-10" dirty="0">
                <a:solidFill>
                  <a:srgbClr val="363636"/>
                </a:solidFill>
                <a:latin typeface="Verdana"/>
                <a:cs typeface="Verdana"/>
              </a:rPr>
              <a:t>Tourism</a:t>
            </a:r>
            <a:r>
              <a:rPr sz="2200" i="1" spc="60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200" i="1" spc="-5" dirty="0">
                <a:solidFill>
                  <a:srgbClr val="363636"/>
                </a:solidFill>
                <a:latin typeface="Verdana"/>
                <a:cs typeface="Verdana"/>
              </a:rPr>
              <a:t>Program)</a:t>
            </a: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200" spc="-5" dirty="0">
                <a:solidFill>
                  <a:srgbClr val="363636"/>
                </a:solidFill>
                <a:latin typeface="Verdana"/>
                <a:cs typeface="Verdana"/>
              </a:rPr>
              <a:t>Balcarce 290</a:t>
            </a:r>
            <a:r>
              <a:rPr sz="2400" spc="-5" dirty="0">
                <a:solidFill>
                  <a:srgbClr val="363636"/>
                </a:solidFill>
                <a:latin typeface="Verdana"/>
                <a:cs typeface="Verdana"/>
              </a:rPr>
              <a:t>, Ciudad Autónoma de Buenos</a:t>
            </a:r>
            <a:r>
              <a:rPr sz="2400" spc="12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363636"/>
                </a:solidFill>
                <a:latin typeface="Verdana"/>
                <a:cs typeface="Verdana"/>
              </a:rPr>
              <a:t>Aires,</a:t>
            </a:r>
            <a:endParaRPr sz="24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</a:pPr>
            <a:r>
              <a:rPr sz="2400" spc="-5" dirty="0">
                <a:solidFill>
                  <a:srgbClr val="363636"/>
                </a:solidFill>
                <a:latin typeface="Verdana"/>
                <a:cs typeface="Verdana"/>
              </a:rPr>
              <a:t>Argentina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363636"/>
                </a:solidFill>
                <a:latin typeface="Verdana"/>
                <a:cs typeface="Verdana"/>
              </a:rPr>
              <a:t>TE: </a:t>
            </a:r>
            <a:r>
              <a:rPr sz="2200" spc="-10" dirty="0">
                <a:solidFill>
                  <a:srgbClr val="363636"/>
                </a:solidFill>
                <a:latin typeface="Verdana"/>
                <a:cs typeface="Verdana"/>
              </a:rPr>
              <a:t>(+54-11) 4331-2900 </a:t>
            </a:r>
            <a:r>
              <a:rPr sz="2200" dirty="0">
                <a:solidFill>
                  <a:srgbClr val="363636"/>
                </a:solidFill>
                <a:latin typeface="Verdana"/>
                <a:cs typeface="Verdana"/>
              </a:rPr>
              <a:t>int</a:t>
            </a:r>
            <a:r>
              <a:rPr sz="2200" spc="75" dirty="0">
                <a:solidFill>
                  <a:srgbClr val="363636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363636"/>
                </a:solidFill>
                <a:latin typeface="Verdana"/>
                <a:cs typeface="Verdana"/>
              </a:rPr>
              <a:t>217</a:t>
            </a: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200" spc="-15" dirty="0">
                <a:solidFill>
                  <a:srgbClr val="363636"/>
                </a:solidFill>
                <a:latin typeface="Verdana"/>
                <a:cs typeface="Verdana"/>
                <a:hlinkClick r:id="rId3"/>
              </a:rPr>
              <a:t>ambiente@dna.gov.ar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563" y="646176"/>
            <a:ext cx="506031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/>
              <a:t>FOR </a:t>
            </a:r>
            <a:r>
              <a:rPr sz="2400" spc="-10" dirty="0"/>
              <a:t>FURTHER</a:t>
            </a:r>
            <a:r>
              <a:rPr sz="2400" spc="-15" dirty="0"/>
              <a:t> </a:t>
            </a:r>
            <a:r>
              <a:rPr sz="2400" spc="-5" dirty="0"/>
              <a:t>INFORMATION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52843" y="4311396"/>
            <a:ext cx="2077211" cy="2077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515" y="2027554"/>
            <a:ext cx="3217545" cy="1041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b="1" spc="-5" dirty="0">
                <a:solidFill>
                  <a:srgbClr val="0090CD"/>
                </a:solidFill>
                <a:latin typeface="Verdana"/>
                <a:cs typeface="Verdana"/>
              </a:rPr>
              <a:t>Instituto</a:t>
            </a:r>
            <a:r>
              <a:rPr sz="2400" b="1" spc="-80" dirty="0">
                <a:solidFill>
                  <a:srgbClr val="0090CD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90CD"/>
                </a:solidFill>
                <a:latin typeface="Verdana"/>
                <a:cs typeface="Verdana"/>
              </a:rPr>
              <a:t>Antártico  </a:t>
            </a:r>
            <a:r>
              <a:rPr sz="2400" b="1" spc="-10" dirty="0">
                <a:solidFill>
                  <a:srgbClr val="0090CD"/>
                </a:solidFill>
                <a:latin typeface="Verdana"/>
                <a:cs typeface="Verdana"/>
              </a:rPr>
              <a:t>Argentino</a:t>
            </a:r>
            <a:r>
              <a:rPr sz="2400" b="1" spc="-40" dirty="0">
                <a:solidFill>
                  <a:srgbClr val="0090CD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90CD"/>
                </a:solidFill>
                <a:latin typeface="Verdana"/>
                <a:cs typeface="Verdana"/>
              </a:rPr>
              <a:t>(IAA)</a:t>
            </a:r>
            <a:endParaRPr sz="2400">
              <a:latin typeface="Verdana"/>
              <a:cs typeface="Verdana"/>
            </a:endParaRPr>
          </a:p>
          <a:p>
            <a:pPr marL="2540" algn="ctr">
              <a:lnSpc>
                <a:spcPts val="239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- 1951</a:t>
            </a:r>
            <a:r>
              <a:rPr sz="20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47" y="4282313"/>
            <a:ext cx="3088640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11430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The first institute</a:t>
            </a:r>
            <a:r>
              <a:rPr sz="20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  the</a:t>
            </a:r>
            <a:r>
              <a:rPr sz="2000" b="1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world</a:t>
            </a:r>
            <a:endParaRPr sz="20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exclusively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dedicated  to Antarctic</a:t>
            </a:r>
            <a:r>
              <a:rPr sz="20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5929" y="33246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210312" y="550164"/>
                </a:moveTo>
                <a:lnTo>
                  <a:pt x="0" y="550164"/>
                </a:lnTo>
                <a:lnTo>
                  <a:pt x="105156" y="577596"/>
                </a:lnTo>
                <a:lnTo>
                  <a:pt x="210312" y="550164"/>
                </a:lnTo>
                <a:close/>
              </a:path>
              <a:path w="210819" h="577850">
                <a:moveTo>
                  <a:pt x="157733" y="0"/>
                </a:moveTo>
                <a:lnTo>
                  <a:pt x="52577" y="0"/>
                </a:lnTo>
                <a:lnTo>
                  <a:pt x="52577" y="550164"/>
                </a:lnTo>
                <a:lnTo>
                  <a:pt x="157733" y="550164"/>
                </a:lnTo>
                <a:lnTo>
                  <a:pt x="157733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5929" y="33246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157733" y="0"/>
                </a:moveTo>
                <a:lnTo>
                  <a:pt x="157733" y="550164"/>
                </a:lnTo>
                <a:lnTo>
                  <a:pt x="210312" y="550164"/>
                </a:lnTo>
                <a:lnTo>
                  <a:pt x="105156" y="577596"/>
                </a:lnTo>
                <a:lnTo>
                  <a:pt x="0" y="550164"/>
                </a:lnTo>
                <a:lnTo>
                  <a:pt x="52577" y="550164"/>
                </a:lnTo>
                <a:lnTo>
                  <a:pt x="52577" y="0"/>
                </a:lnTo>
                <a:lnTo>
                  <a:pt x="157733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/>
              <a:t>ARGENTINE </a:t>
            </a:r>
            <a:r>
              <a:rPr sz="2400" dirty="0"/>
              <a:t>PRESENCE IN</a:t>
            </a:r>
            <a:r>
              <a:rPr sz="2400" spc="-50" dirty="0"/>
              <a:t> </a:t>
            </a:r>
            <a:r>
              <a:rPr sz="2400" spc="-5" dirty="0"/>
              <a:t>ANTARCTICA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400800" y="1138300"/>
            <a:ext cx="2743200" cy="1937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9235" y="4770120"/>
            <a:ext cx="3064764" cy="1854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0564" y="1129283"/>
            <a:ext cx="2609088" cy="1932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81800" y="3113532"/>
            <a:ext cx="2362199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3611" y="4770120"/>
            <a:ext cx="2281428" cy="1853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3611" y="3116579"/>
            <a:ext cx="2998342" cy="1604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10930" y="3205607"/>
            <a:ext cx="265430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Verdana"/>
                <a:cs typeface="Verdana"/>
              </a:rPr>
              <a:t>IAA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75403" y="1864359"/>
            <a:ext cx="3983354" cy="384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90CD"/>
                </a:solidFill>
                <a:latin typeface="Verdana"/>
                <a:cs typeface="Verdana"/>
              </a:rPr>
              <a:t>50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Science projects</a:t>
            </a:r>
            <a:r>
              <a:rPr sz="20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anually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Over </a:t>
            </a:r>
            <a:r>
              <a:rPr sz="2000" b="1" dirty="0">
                <a:solidFill>
                  <a:srgbClr val="0090CD"/>
                </a:solidFill>
                <a:latin typeface="Verdana"/>
                <a:cs typeface="Verdana"/>
              </a:rPr>
              <a:t>200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researchers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deployed in Antarctica</a:t>
            </a:r>
            <a:r>
              <a:rPr sz="2000" b="1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each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austral summer</a:t>
            </a:r>
            <a:r>
              <a:rPr sz="20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season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8542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Over </a:t>
            </a:r>
            <a:r>
              <a:rPr sz="2000" b="1" dirty="0">
                <a:solidFill>
                  <a:srgbClr val="0090CD"/>
                </a:solidFill>
                <a:latin typeface="Verdana"/>
                <a:cs typeface="Verdana"/>
              </a:rPr>
              <a:t>50%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science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projects in international  cooperation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(Germany, Spain,  Chile,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Italy, </a:t>
            </a:r>
            <a:r>
              <a:rPr sz="1600" b="1" spc="-10" dirty="0">
                <a:solidFill>
                  <a:srgbClr val="FFFFFF"/>
                </a:solidFill>
                <a:latin typeface="Verdana"/>
                <a:cs typeface="Verdana"/>
              </a:rPr>
              <a:t>Brazil, Peru,  Australia)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0782" y="1899666"/>
            <a:ext cx="577850" cy="208915"/>
          </a:xfrm>
          <a:custGeom>
            <a:avLst/>
            <a:gdLst/>
            <a:ahLst/>
            <a:cxnLst/>
            <a:rect l="l" t="t" r="r" b="b"/>
            <a:pathLst>
              <a:path w="577850" h="208914">
                <a:moveTo>
                  <a:pt x="473201" y="0"/>
                </a:moveTo>
                <a:lnTo>
                  <a:pt x="473201" y="52197"/>
                </a:lnTo>
                <a:lnTo>
                  <a:pt x="0" y="52197"/>
                </a:lnTo>
                <a:lnTo>
                  <a:pt x="0" y="156591"/>
                </a:lnTo>
                <a:lnTo>
                  <a:pt x="473201" y="156591"/>
                </a:lnTo>
                <a:lnTo>
                  <a:pt x="473201" y="208787"/>
                </a:lnTo>
                <a:lnTo>
                  <a:pt x="577595" y="104394"/>
                </a:lnTo>
                <a:lnTo>
                  <a:pt x="473201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0782" y="1899666"/>
            <a:ext cx="577850" cy="208915"/>
          </a:xfrm>
          <a:custGeom>
            <a:avLst/>
            <a:gdLst/>
            <a:ahLst/>
            <a:cxnLst/>
            <a:rect l="l" t="t" r="r" b="b"/>
            <a:pathLst>
              <a:path w="577850" h="208914">
                <a:moveTo>
                  <a:pt x="0" y="52197"/>
                </a:moveTo>
                <a:lnTo>
                  <a:pt x="473201" y="52197"/>
                </a:lnTo>
                <a:lnTo>
                  <a:pt x="473201" y="0"/>
                </a:lnTo>
                <a:lnTo>
                  <a:pt x="577595" y="104394"/>
                </a:lnTo>
                <a:lnTo>
                  <a:pt x="473201" y="208787"/>
                </a:lnTo>
                <a:lnTo>
                  <a:pt x="473201" y="156591"/>
                </a:lnTo>
                <a:lnTo>
                  <a:pt x="0" y="156591"/>
                </a:lnTo>
                <a:lnTo>
                  <a:pt x="0" y="5219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602735"/>
            <a:ext cx="3444240" cy="2921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6878" y="2839973"/>
            <a:ext cx="579120" cy="208915"/>
          </a:xfrm>
          <a:custGeom>
            <a:avLst/>
            <a:gdLst/>
            <a:ahLst/>
            <a:cxnLst/>
            <a:rect l="l" t="t" r="r" b="b"/>
            <a:pathLst>
              <a:path w="579120" h="208914">
                <a:moveTo>
                  <a:pt x="474725" y="0"/>
                </a:moveTo>
                <a:lnTo>
                  <a:pt x="474725" y="52197"/>
                </a:lnTo>
                <a:lnTo>
                  <a:pt x="0" y="52197"/>
                </a:lnTo>
                <a:lnTo>
                  <a:pt x="0" y="156590"/>
                </a:lnTo>
                <a:lnTo>
                  <a:pt x="474725" y="156590"/>
                </a:lnTo>
                <a:lnTo>
                  <a:pt x="474725" y="208787"/>
                </a:lnTo>
                <a:lnTo>
                  <a:pt x="579120" y="104393"/>
                </a:lnTo>
                <a:lnTo>
                  <a:pt x="474725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76878" y="2839973"/>
            <a:ext cx="579120" cy="208915"/>
          </a:xfrm>
          <a:custGeom>
            <a:avLst/>
            <a:gdLst/>
            <a:ahLst/>
            <a:cxnLst/>
            <a:rect l="l" t="t" r="r" b="b"/>
            <a:pathLst>
              <a:path w="579120" h="208914">
                <a:moveTo>
                  <a:pt x="0" y="52197"/>
                </a:moveTo>
                <a:lnTo>
                  <a:pt x="474725" y="52197"/>
                </a:lnTo>
                <a:lnTo>
                  <a:pt x="474725" y="0"/>
                </a:lnTo>
                <a:lnTo>
                  <a:pt x="579120" y="104393"/>
                </a:lnTo>
                <a:lnTo>
                  <a:pt x="474725" y="208787"/>
                </a:lnTo>
                <a:lnTo>
                  <a:pt x="474725" y="156590"/>
                </a:lnTo>
                <a:lnTo>
                  <a:pt x="0" y="156590"/>
                </a:lnTo>
                <a:lnTo>
                  <a:pt x="0" y="5219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4497" y="4359402"/>
            <a:ext cx="577850" cy="210820"/>
          </a:xfrm>
          <a:custGeom>
            <a:avLst/>
            <a:gdLst/>
            <a:ahLst/>
            <a:cxnLst/>
            <a:rect l="l" t="t" r="r" b="b"/>
            <a:pathLst>
              <a:path w="577850" h="210820">
                <a:moveTo>
                  <a:pt x="472439" y="0"/>
                </a:moveTo>
                <a:lnTo>
                  <a:pt x="472439" y="52578"/>
                </a:lnTo>
                <a:lnTo>
                  <a:pt x="0" y="52578"/>
                </a:lnTo>
                <a:lnTo>
                  <a:pt x="0" y="157734"/>
                </a:lnTo>
                <a:lnTo>
                  <a:pt x="472439" y="157734"/>
                </a:lnTo>
                <a:lnTo>
                  <a:pt x="472439" y="210312"/>
                </a:lnTo>
                <a:lnTo>
                  <a:pt x="577596" y="105156"/>
                </a:lnTo>
                <a:lnTo>
                  <a:pt x="47243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84497" y="4359402"/>
            <a:ext cx="577850" cy="210820"/>
          </a:xfrm>
          <a:custGeom>
            <a:avLst/>
            <a:gdLst/>
            <a:ahLst/>
            <a:cxnLst/>
            <a:rect l="l" t="t" r="r" b="b"/>
            <a:pathLst>
              <a:path w="577850" h="210820">
                <a:moveTo>
                  <a:pt x="0" y="52578"/>
                </a:moveTo>
                <a:lnTo>
                  <a:pt x="472439" y="52578"/>
                </a:lnTo>
                <a:lnTo>
                  <a:pt x="472439" y="0"/>
                </a:lnTo>
                <a:lnTo>
                  <a:pt x="577596" y="105156"/>
                </a:lnTo>
                <a:lnTo>
                  <a:pt x="472439" y="210312"/>
                </a:lnTo>
                <a:lnTo>
                  <a:pt x="472439" y="157734"/>
                </a:lnTo>
                <a:lnTo>
                  <a:pt x="0" y="157734"/>
                </a:lnTo>
                <a:lnTo>
                  <a:pt x="0" y="52578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44" y="1252727"/>
            <a:ext cx="3439667" cy="2284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/>
              <a:t>ARGENTINE </a:t>
            </a:r>
            <a:r>
              <a:rPr sz="2400" dirty="0"/>
              <a:t>PRESENCE IN</a:t>
            </a:r>
            <a:r>
              <a:rPr sz="2400" spc="-50" dirty="0"/>
              <a:t> </a:t>
            </a:r>
            <a:r>
              <a:rPr sz="2400" spc="-5" dirty="0"/>
              <a:t>ANTARCTICA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14161" y="1397761"/>
            <a:ext cx="3143885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13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Argentine</a:t>
            </a:r>
            <a:r>
              <a:rPr sz="20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Stations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20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year-round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6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summer</a:t>
            </a:r>
            <a:r>
              <a:rPr sz="20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only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0729" y="43533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210312" y="550164"/>
                </a:moveTo>
                <a:lnTo>
                  <a:pt x="0" y="550164"/>
                </a:lnTo>
                <a:lnTo>
                  <a:pt x="105156" y="577596"/>
                </a:lnTo>
                <a:lnTo>
                  <a:pt x="210312" y="550164"/>
                </a:lnTo>
                <a:close/>
              </a:path>
              <a:path w="210819" h="577850">
                <a:moveTo>
                  <a:pt x="157733" y="0"/>
                </a:moveTo>
                <a:lnTo>
                  <a:pt x="52577" y="0"/>
                </a:lnTo>
                <a:lnTo>
                  <a:pt x="52577" y="550164"/>
                </a:lnTo>
                <a:lnTo>
                  <a:pt x="157733" y="550164"/>
                </a:lnTo>
                <a:lnTo>
                  <a:pt x="157733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0729" y="4353305"/>
            <a:ext cx="210820" cy="577850"/>
          </a:xfrm>
          <a:custGeom>
            <a:avLst/>
            <a:gdLst/>
            <a:ahLst/>
            <a:cxnLst/>
            <a:rect l="l" t="t" r="r" b="b"/>
            <a:pathLst>
              <a:path w="210819" h="577850">
                <a:moveTo>
                  <a:pt x="157733" y="0"/>
                </a:moveTo>
                <a:lnTo>
                  <a:pt x="157733" y="550164"/>
                </a:lnTo>
                <a:lnTo>
                  <a:pt x="210312" y="550164"/>
                </a:lnTo>
                <a:lnTo>
                  <a:pt x="105156" y="577596"/>
                </a:lnTo>
                <a:lnTo>
                  <a:pt x="0" y="550164"/>
                </a:lnTo>
                <a:lnTo>
                  <a:pt x="52577" y="550164"/>
                </a:lnTo>
                <a:lnTo>
                  <a:pt x="52577" y="0"/>
                </a:lnTo>
                <a:lnTo>
                  <a:pt x="157733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/>
              <a:t>ARGENTINE </a:t>
            </a:r>
            <a:r>
              <a:rPr sz="2400" dirty="0"/>
              <a:t>PRESENCE IN</a:t>
            </a:r>
            <a:r>
              <a:rPr sz="2400" spc="-50" dirty="0"/>
              <a:t> </a:t>
            </a:r>
            <a:r>
              <a:rPr sz="2400" spc="-5" dirty="0"/>
              <a:t>ANTARCTICA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0" y="1114044"/>
            <a:ext cx="4899660" cy="552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74233" y="5758891"/>
            <a:ext cx="301307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BROWN</a:t>
            </a:r>
            <a:r>
              <a:rPr sz="24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Verdana"/>
                <a:cs typeface="Verdana"/>
              </a:rPr>
              <a:t>STATION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3061" y="5036058"/>
            <a:ext cx="208915" cy="398145"/>
          </a:xfrm>
          <a:custGeom>
            <a:avLst/>
            <a:gdLst/>
            <a:ahLst/>
            <a:cxnLst/>
            <a:rect l="l" t="t" r="r" b="b"/>
            <a:pathLst>
              <a:path w="208915" h="398145">
                <a:moveTo>
                  <a:pt x="208788" y="379095"/>
                </a:moveTo>
                <a:lnTo>
                  <a:pt x="0" y="379095"/>
                </a:lnTo>
                <a:lnTo>
                  <a:pt x="104394" y="397764"/>
                </a:lnTo>
                <a:lnTo>
                  <a:pt x="208788" y="379095"/>
                </a:lnTo>
                <a:close/>
              </a:path>
              <a:path w="208915" h="398145">
                <a:moveTo>
                  <a:pt x="156591" y="0"/>
                </a:moveTo>
                <a:lnTo>
                  <a:pt x="52197" y="0"/>
                </a:lnTo>
                <a:lnTo>
                  <a:pt x="52197" y="379095"/>
                </a:lnTo>
                <a:lnTo>
                  <a:pt x="156591" y="379095"/>
                </a:lnTo>
                <a:lnTo>
                  <a:pt x="156591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3061" y="5036058"/>
            <a:ext cx="208915" cy="398145"/>
          </a:xfrm>
          <a:custGeom>
            <a:avLst/>
            <a:gdLst/>
            <a:ahLst/>
            <a:cxnLst/>
            <a:rect l="l" t="t" r="r" b="b"/>
            <a:pathLst>
              <a:path w="208915" h="398145">
                <a:moveTo>
                  <a:pt x="156591" y="0"/>
                </a:moveTo>
                <a:lnTo>
                  <a:pt x="156591" y="379095"/>
                </a:lnTo>
                <a:lnTo>
                  <a:pt x="208788" y="379095"/>
                </a:lnTo>
                <a:lnTo>
                  <a:pt x="104394" y="397764"/>
                </a:lnTo>
                <a:lnTo>
                  <a:pt x="0" y="379095"/>
                </a:lnTo>
                <a:lnTo>
                  <a:pt x="52197" y="379095"/>
                </a:lnTo>
                <a:lnTo>
                  <a:pt x="52197" y="0"/>
                </a:lnTo>
                <a:lnTo>
                  <a:pt x="156591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038725" y="3596385"/>
            <a:ext cx="4050029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1770" marR="1454785" indent="1905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PEACE 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SCI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NCE</a:t>
            </a:r>
            <a:endParaRPr sz="18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ENVIRONMENTAL</a:t>
            </a:r>
            <a:r>
              <a:rPr sz="1800" b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PROTECTION  </a:t>
            </a:r>
            <a:r>
              <a:rPr sz="1800" b="1" spc="-5" dirty="0">
                <a:solidFill>
                  <a:srgbClr val="FFFFFF"/>
                </a:solidFill>
                <a:latin typeface="Verdana"/>
                <a:cs typeface="Verdana"/>
              </a:rPr>
              <a:t>COOPERATION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0681" y="2957322"/>
            <a:ext cx="210820" cy="329565"/>
          </a:xfrm>
          <a:custGeom>
            <a:avLst/>
            <a:gdLst/>
            <a:ahLst/>
            <a:cxnLst/>
            <a:rect l="l" t="t" r="r" b="b"/>
            <a:pathLst>
              <a:path w="210820" h="329564">
                <a:moveTo>
                  <a:pt x="210312" y="313563"/>
                </a:moveTo>
                <a:lnTo>
                  <a:pt x="0" y="313563"/>
                </a:lnTo>
                <a:lnTo>
                  <a:pt x="105156" y="329183"/>
                </a:lnTo>
                <a:lnTo>
                  <a:pt x="210312" y="313563"/>
                </a:lnTo>
                <a:close/>
              </a:path>
              <a:path w="210820" h="329564">
                <a:moveTo>
                  <a:pt x="157734" y="0"/>
                </a:moveTo>
                <a:lnTo>
                  <a:pt x="52577" y="0"/>
                </a:lnTo>
                <a:lnTo>
                  <a:pt x="52577" y="313563"/>
                </a:lnTo>
                <a:lnTo>
                  <a:pt x="157734" y="313563"/>
                </a:lnTo>
                <a:lnTo>
                  <a:pt x="157734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0681" y="2957322"/>
            <a:ext cx="210820" cy="329565"/>
          </a:xfrm>
          <a:custGeom>
            <a:avLst/>
            <a:gdLst/>
            <a:ahLst/>
            <a:cxnLst/>
            <a:rect l="l" t="t" r="r" b="b"/>
            <a:pathLst>
              <a:path w="210820" h="329564">
                <a:moveTo>
                  <a:pt x="157734" y="0"/>
                </a:moveTo>
                <a:lnTo>
                  <a:pt x="157734" y="313563"/>
                </a:lnTo>
                <a:lnTo>
                  <a:pt x="210312" y="313563"/>
                </a:lnTo>
                <a:lnTo>
                  <a:pt x="105156" y="329183"/>
                </a:lnTo>
                <a:lnTo>
                  <a:pt x="0" y="313563"/>
                </a:lnTo>
                <a:lnTo>
                  <a:pt x="52577" y="313563"/>
                </a:lnTo>
                <a:lnTo>
                  <a:pt x="52577" y="0"/>
                </a:lnTo>
                <a:lnTo>
                  <a:pt x="157734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84164" y="4908803"/>
            <a:ext cx="3060191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5208" y="4879847"/>
            <a:ext cx="3118485" cy="1658620"/>
          </a:xfrm>
          <a:custGeom>
            <a:avLst/>
            <a:gdLst/>
            <a:ahLst/>
            <a:cxnLst/>
            <a:rect l="l" t="t" r="r" b="b"/>
            <a:pathLst>
              <a:path w="3118484" h="1658620">
                <a:moveTo>
                  <a:pt x="0" y="1658112"/>
                </a:moveTo>
                <a:lnTo>
                  <a:pt x="3118104" y="1658112"/>
                </a:lnTo>
                <a:lnTo>
                  <a:pt x="3118104" y="0"/>
                </a:lnTo>
                <a:lnTo>
                  <a:pt x="0" y="0"/>
                </a:lnTo>
                <a:lnTo>
                  <a:pt x="0" y="165811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8495" y="2689860"/>
            <a:ext cx="5234940" cy="382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539" y="2660904"/>
            <a:ext cx="5293360" cy="3886200"/>
          </a:xfrm>
          <a:custGeom>
            <a:avLst/>
            <a:gdLst/>
            <a:ahLst/>
            <a:cxnLst/>
            <a:rect l="l" t="t" r="r" b="b"/>
            <a:pathLst>
              <a:path w="5293360" h="3886200">
                <a:moveTo>
                  <a:pt x="0" y="3886200"/>
                </a:moveTo>
                <a:lnTo>
                  <a:pt x="5292852" y="3886200"/>
                </a:lnTo>
                <a:lnTo>
                  <a:pt x="5292852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8144" y="52257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59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55" dirty="0">
                <a:solidFill>
                  <a:srgbClr val="0090CD"/>
                </a:solidFill>
              </a:rPr>
              <a:t> </a:t>
            </a:r>
            <a:r>
              <a:rPr sz="2400" spc="-5" dirty="0">
                <a:solidFill>
                  <a:srgbClr val="0090CD"/>
                </a:solidFill>
              </a:rPr>
              <a:t>LOCATION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8103107" y="28955"/>
            <a:ext cx="976883" cy="976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4778" y="1108709"/>
            <a:ext cx="4615180" cy="334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764790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Verdana"/>
                <a:cs typeface="Verdana"/>
              </a:rPr>
              <a:t>Managed</a:t>
            </a:r>
            <a:r>
              <a:rPr sz="2000" b="1" i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Verdana"/>
                <a:cs typeface="Verdana"/>
              </a:rPr>
              <a:t>by: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Dirección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Nacional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Antártico</a:t>
            </a:r>
            <a:endParaRPr sz="2000">
              <a:latin typeface="Verdana"/>
              <a:cs typeface="Verdana"/>
            </a:endParaRPr>
          </a:p>
          <a:p>
            <a:pPr marL="4318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Instituto Antártico</a:t>
            </a:r>
            <a:r>
              <a:rPr sz="20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Argentino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/>
              <a:cs typeface="Times New Roman"/>
            </a:endParaRPr>
          </a:p>
          <a:p>
            <a:pPr marL="1423670" marR="20955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 west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side of</a:t>
            </a:r>
            <a:r>
              <a:rPr sz="20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  Antarctic Peninsula,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on 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 Gerlache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Strait,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at 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north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end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Verdana"/>
                <a:cs typeface="Verdana"/>
              </a:rPr>
              <a:t>the  Sanaviron</a:t>
            </a:r>
            <a:r>
              <a:rPr sz="20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Peninsula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2661" y="5241797"/>
            <a:ext cx="2257425" cy="135890"/>
          </a:xfrm>
          <a:custGeom>
            <a:avLst/>
            <a:gdLst/>
            <a:ahLst/>
            <a:cxnLst/>
            <a:rect l="l" t="t" r="r" b="b"/>
            <a:pathLst>
              <a:path w="2257425" h="135889">
                <a:moveTo>
                  <a:pt x="2241804" y="0"/>
                </a:moveTo>
                <a:lnTo>
                  <a:pt x="2241804" y="33908"/>
                </a:lnTo>
                <a:lnTo>
                  <a:pt x="0" y="33908"/>
                </a:lnTo>
                <a:lnTo>
                  <a:pt x="0" y="101726"/>
                </a:lnTo>
                <a:lnTo>
                  <a:pt x="2241804" y="101726"/>
                </a:lnTo>
                <a:lnTo>
                  <a:pt x="2241804" y="135635"/>
                </a:lnTo>
                <a:lnTo>
                  <a:pt x="2257043" y="67817"/>
                </a:lnTo>
                <a:lnTo>
                  <a:pt x="2241804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2661" y="5241797"/>
            <a:ext cx="2257425" cy="135890"/>
          </a:xfrm>
          <a:custGeom>
            <a:avLst/>
            <a:gdLst/>
            <a:ahLst/>
            <a:cxnLst/>
            <a:rect l="l" t="t" r="r" b="b"/>
            <a:pathLst>
              <a:path w="2257425" h="135889">
                <a:moveTo>
                  <a:pt x="0" y="33908"/>
                </a:moveTo>
                <a:lnTo>
                  <a:pt x="2241804" y="33908"/>
                </a:lnTo>
                <a:lnTo>
                  <a:pt x="2241804" y="0"/>
                </a:lnTo>
                <a:lnTo>
                  <a:pt x="2257043" y="67817"/>
                </a:lnTo>
                <a:lnTo>
                  <a:pt x="2241804" y="135635"/>
                </a:lnTo>
                <a:lnTo>
                  <a:pt x="2241804" y="101726"/>
                </a:lnTo>
                <a:lnTo>
                  <a:pt x="0" y="101726"/>
                </a:lnTo>
                <a:lnTo>
                  <a:pt x="0" y="3390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5135" y="5087873"/>
            <a:ext cx="265239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680" algn="just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Almirante Brown  </a:t>
            </a:r>
            <a:r>
              <a:rPr sz="2000" b="1" i="1" dirty="0">
                <a:solidFill>
                  <a:srgbClr val="FFFFFF"/>
                </a:solidFill>
                <a:latin typeface="Verdana"/>
                <a:cs typeface="Verdana"/>
              </a:rPr>
              <a:t>(Admiral Brown)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Naval</a:t>
            </a:r>
            <a:r>
              <a:rPr sz="20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Detachment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85565" y="5385053"/>
            <a:ext cx="2016760" cy="190500"/>
          </a:xfrm>
          <a:custGeom>
            <a:avLst/>
            <a:gdLst/>
            <a:ahLst/>
            <a:cxnLst/>
            <a:rect l="l" t="t" r="r" b="b"/>
            <a:pathLst>
              <a:path w="2016760" h="190500">
                <a:moveTo>
                  <a:pt x="1921002" y="0"/>
                </a:moveTo>
                <a:lnTo>
                  <a:pt x="1921002" y="47625"/>
                </a:lnTo>
                <a:lnTo>
                  <a:pt x="0" y="47625"/>
                </a:lnTo>
                <a:lnTo>
                  <a:pt x="0" y="142875"/>
                </a:lnTo>
                <a:lnTo>
                  <a:pt x="1921002" y="142875"/>
                </a:lnTo>
                <a:lnTo>
                  <a:pt x="1921002" y="190500"/>
                </a:lnTo>
                <a:lnTo>
                  <a:pt x="2016252" y="95250"/>
                </a:lnTo>
                <a:lnTo>
                  <a:pt x="1921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85565" y="5385053"/>
            <a:ext cx="2016760" cy="190500"/>
          </a:xfrm>
          <a:custGeom>
            <a:avLst/>
            <a:gdLst/>
            <a:ahLst/>
            <a:cxnLst/>
            <a:rect l="l" t="t" r="r" b="b"/>
            <a:pathLst>
              <a:path w="2016760" h="190500">
                <a:moveTo>
                  <a:pt x="0" y="47625"/>
                </a:moveTo>
                <a:lnTo>
                  <a:pt x="1921002" y="47625"/>
                </a:lnTo>
                <a:lnTo>
                  <a:pt x="1921002" y="0"/>
                </a:lnTo>
                <a:lnTo>
                  <a:pt x="2016252" y="95250"/>
                </a:lnTo>
                <a:lnTo>
                  <a:pt x="1921002" y="190500"/>
                </a:lnTo>
                <a:lnTo>
                  <a:pt x="1921002" y="142875"/>
                </a:lnTo>
                <a:lnTo>
                  <a:pt x="0" y="142875"/>
                </a:lnTo>
                <a:lnTo>
                  <a:pt x="0" y="4762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6347" y="45780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60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35" dirty="0">
                <a:solidFill>
                  <a:srgbClr val="0090CD"/>
                </a:solidFill>
              </a:rPr>
              <a:t> </a:t>
            </a:r>
            <a:r>
              <a:rPr sz="2400" spc="-10" dirty="0">
                <a:solidFill>
                  <a:srgbClr val="0090CD"/>
                </a:solidFill>
              </a:rPr>
              <a:t>HISTORY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60020" y="1205483"/>
            <a:ext cx="4622292" cy="3250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063" y="1176527"/>
            <a:ext cx="4680585" cy="3308985"/>
          </a:xfrm>
          <a:custGeom>
            <a:avLst/>
            <a:gdLst/>
            <a:ahLst/>
            <a:cxnLst/>
            <a:rect l="l" t="t" r="r" b="b"/>
            <a:pathLst>
              <a:path w="4680585" h="3308985">
                <a:moveTo>
                  <a:pt x="0" y="3308604"/>
                </a:moveTo>
                <a:lnTo>
                  <a:pt x="4680204" y="3308604"/>
                </a:lnTo>
                <a:lnTo>
                  <a:pt x="4680204" y="0"/>
                </a:lnTo>
                <a:lnTo>
                  <a:pt x="0" y="0"/>
                </a:lnTo>
                <a:lnTo>
                  <a:pt x="0" y="3308604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5379" y="1202436"/>
            <a:ext cx="4037076" cy="3259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6423" y="1173480"/>
            <a:ext cx="4095115" cy="3317875"/>
          </a:xfrm>
          <a:custGeom>
            <a:avLst/>
            <a:gdLst/>
            <a:ahLst/>
            <a:cxnLst/>
            <a:rect l="l" t="t" r="r" b="b"/>
            <a:pathLst>
              <a:path w="4095115" h="3317875">
                <a:moveTo>
                  <a:pt x="0" y="3317748"/>
                </a:moveTo>
                <a:lnTo>
                  <a:pt x="4094987" y="3317748"/>
                </a:lnTo>
                <a:lnTo>
                  <a:pt x="4094987" y="0"/>
                </a:lnTo>
                <a:lnTo>
                  <a:pt x="0" y="0"/>
                </a:lnTo>
                <a:lnTo>
                  <a:pt x="0" y="3317748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28433" y="396875"/>
            <a:ext cx="1904364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3399"/>
                </a:solidFill>
                <a:latin typeface="Verdana"/>
                <a:cs typeface="Verdana"/>
              </a:rPr>
              <a:t>1951-1960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4634" y="4967223"/>
            <a:ext cx="3001645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Meteorological  observatory and  logistical support</a:t>
            </a:r>
            <a:r>
              <a:rPr sz="2000"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for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scientific</a:t>
            </a:r>
            <a:r>
              <a:rPr sz="2000" b="1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projects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736" y="1512061"/>
            <a:ext cx="2070100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Complete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re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urbish</a:t>
            </a:r>
            <a:r>
              <a:rPr sz="2000" b="1" spc="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ent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of Naval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Detachment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6347" y="45780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60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35" dirty="0">
                <a:solidFill>
                  <a:srgbClr val="0090CD"/>
                </a:solidFill>
              </a:rPr>
              <a:t> </a:t>
            </a:r>
            <a:r>
              <a:rPr sz="2400" spc="-10" dirty="0">
                <a:solidFill>
                  <a:srgbClr val="0090CD"/>
                </a:solidFill>
              </a:rPr>
              <a:t>HISTORY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6997954" y="396875"/>
            <a:ext cx="1967864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19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6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4/19</a:t>
            </a:r>
            <a:r>
              <a:rPr sz="2400" b="1" spc="-10" dirty="0">
                <a:solidFill>
                  <a:srgbClr val="333399"/>
                </a:solidFill>
                <a:latin typeface="Verdana"/>
                <a:cs typeface="Verdana"/>
              </a:rPr>
              <a:t>6</a:t>
            </a:r>
            <a:r>
              <a:rPr sz="2400" b="1" dirty="0">
                <a:solidFill>
                  <a:srgbClr val="333399"/>
                </a:solidFill>
                <a:latin typeface="Verdana"/>
                <a:cs typeface="Verdana"/>
              </a:rPr>
              <a:t>5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126" y="1522984"/>
            <a:ext cx="2799080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One of the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better  equipped biology 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laboratories in the  Antarctic</a:t>
            </a:r>
            <a:r>
              <a:rPr sz="20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Peninsula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5447" y="3310128"/>
            <a:ext cx="2903220" cy="3224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492" y="3281171"/>
            <a:ext cx="2961640" cy="3282950"/>
          </a:xfrm>
          <a:custGeom>
            <a:avLst/>
            <a:gdLst/>
            <a:ahLst/>
            <a:cxnLst/>
            <a:rect l="l" t="t" r="r" b="b"/>
            <a:pathLst>
              <a:path w="2961640" h="3282950">
                <a:moveTo>
                  <a:pt x="0" y="3282696"/>
                </a:moveTo>
                <a:lnTo>
                  <a:pt x="2961132" y="3282696"/>
                </a:lnTo>
                <a:lnTo>
                  <a:pt x="2961132" y="0"/>
                </a:lnTo>
                <a:lnTo>
                  <a:pt x="0" y="0"/>
                </a:lnTo>
                <a:lnTo>
                  <a:pt x="0" y="3282696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1352" y="3529584"/>
            <a:ext cx="4258056" cy="2994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92396" y="3500628"/>
            <a:ext cx="4316095" cy="3053080"/>
          </a:xfrm>
          <a:custGeom>
            <a:avLst/>
            <a:gdLst/>
            <a:ahLst/>
            <a:cxnLst/>
            <a:rect l="l" t="t" r="r" b="b"/>
            <a:pathLst>
              <a:path w="4316095" h="3053079">
                <a:moveTo>
                  <a:pt x="0" y="3052572"/>
                </a:moveTo>
                <a:lnTo>
                  <a:pt x="4315967" y="3052572"/>
                </a:lnTo>
                <a:lnTo>
                  <a:pt x="4315967" y="0"/>
                </a:lnTo>
                <a:lnTo>
                  <a:pt x="0" y="0"/>
                </a:lnTo>
                <a:lnTo>
                  <a:pt x="0" y="305257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56323" y="1699514"/>
            <a:ext cx="2452370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Almirante</a:t>
            </a:r>
            <a:r>
              <a:rPr sz="20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Brown 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Scientific</a:t>
            </a:r>
            <a:r>
              <a:rPr sz="20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Station  (IAA)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59914" y="1945385"/>
            <a:ext cx="433070" cy="172720"/>
          </a:xfrm>
          <a:custGeom>
            <a:avLst/>
            <a:gdLst/>
            <a:ahLst/>
            <a:cxnLst/>
            <a:rect l="l" t="t" r="r" b="b"/>
            <a:pathLst>
              <a:path w="433069" h="172719">
                <a:moveTo>
                  <a:pt x="398144" y="0"/>
                </a:moveTo>
                <a:lnTo>
                  <a:pt x="398144" y="43052"/>
                </a:lnTo>
                <a:lnTo>
                  <a:pt x="0" y="43052"/>
                </a:lnTo>
                <a:lnTo>
                  <a:pt x="0" y="129159"/>
                </a:lnTo>
                <a:lnTo>
                  <a:pt x="398144" y="129159"/>
                </a:lnTo>
                <a:lnTo>
                  <a:pt x="398144" y="172212"/>
                </a:lnTo>
                <a:lnTo>
                  <a:pt x="432816" y="86105"/>
                </a:lnTo>
                <a:lnTo>
                  <a:pt x="398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9914" y="1945385"/>
            <a:ext cx="433070" cy="172720"/>
          </a:xfrm>
          <a:custGeom>
            <a:avLst/>
            <a:gdLst/>
            <a:ahLst/>
            <a:cxnLst/>
            <a:rect l="l" t="t" r="r" b="b"/>
            <a:pathLst>
              <a:path w="433069" h="172719">
                <a:moveTo>
                  <a:pt x="0" y="43052"/>
                </a:moveTo>
                <a:lnTo>
                  <a:pt x="398144" y="43052"/>
                </a:lnTo>
                <a:lnTo>
                  <a:pt x="398144" y="0"/>
                </a:lnTo>
                <a:lnTo>
                  <a:pt x="432816" y="86105"/>
                </a:lnTo>
                <a:lnTo>
                  <a:pt x="398144" y="172212"/>
                </a:lnTo>
                <a:lnTo>
                  <a:pt x="398144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7409" y="1928622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70" h="170814">
                <a:moveTo>
                  <a:pt x="398525" y="0"/>
                </a:moveTo>
                <a:lnTo>
                  <a:pt x="398525" y="42672"/>
                </a:lnTo>
                <a:lnTo>
                  <a:pt x="0" y="42672"/>
                </a:lnTo>
                <a:lnTo>
                  <a:pt x="0" y="128015"/>
                </a:lnTo>
                <a:lnTo>
                  <a:pt x="398525" y="128015"/>
                </a:lnTo>
                <a:lnTo>
                  <a:pt x="398525" y="170687"/>
                </a:lnTo>
                <a:lnTo>
                  <a:pt x="432815" y="85343"/>
                </a:lnTo>
                <a:lnTo>
                  <a:pt x="398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7409" y="1928622"/>
            <a:ext cx="433070" cy="170815"/>
          </a:xfrm>
          <a:custGeom>
            <a:avLst/>
            <a:gdLst/>
            <a:ahLst/>
            <a:cxnLst/>
            <a:rect l="l" t="t" r="r" b="b"/>
            <a:pathLst>
              <a:path w="433070" h="170814">
                <a:moveTo>
                  <a:pt x="0" y="42672"/>
                </a:moveTo>
                <a:lnTo>
                  <a:pt x="398525" y="42672"/>
                </a:lnTo>
                <a:lnTo>
                  <a:pt x="398525" y="0"/>
                </a:lnTo>
                <a:lnTo>
                  <a:pt x="432815" y="85343"/>
                </a:lnTo>
                <a:lnTo>
                  <a:pt x="398525" y="170687"/>
                </a:lnTo>
                <a:lnTo>
                  <a:pt x="398525" y="128015"/>
                </a:lnTo>
                <a:lnTo>
                  <a:pt x="0" y="128015"/>
                </a:lnTo>
                <a:lnTo>
                  <a:pt x="0" y="4267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5463"/>
            <a:ext cx="9144000" cy="5655945"/>
          </a:xfrm>
          <a:custGeom>
            <a:avLst/>
            <a:gdLst/>
            <a:ahLst/>
            <a:cxnLst/>
            <a:rect l="l" t="t" r="r" b="b"/>
            <a:pathLst>
              <a:path w="9144000" h="5655945">
                <a:moveTo>
                  <a:pt x="0" y="5655563"/>
                </a:moveTo>
                <a:lnTo>
                  <a:pt x="9143999" y="5655563"/>
                </a:lnTo>
                <a:lnTo>
                  <a:pt x="9143999" y="0"/>
                </a:lnTo>
                <a:lnTo>
                  <a:pt x="0" y="0"/>
                </a:lnTo>
                <a:lnTo>
                  <a:pt x="0" y="5655563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7604" y="5560974"/>
            <a:ext cx="162877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Station</a:t>
            </a:r>
            <a:r>
              <a:rPr sz="2000" b="1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fire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46347" y="4578096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79" y="0"/>
                </a:moveTo>
                <a:lnTo>
                  <a:pt x="41898" y="5393"/>
                </a:lnTo>
                <a:lnTo>
                  <a:pt x="20097" y="20097"/>
                </a:lnTo>
                <a:lnTo>
                  <a:pt x="5393" y="41898"/>
                </a:lnTo>
                <a:lnTo>
                  <a:pt x="0" y="68579"/>
                </a:lnTo>
                <a:lnTo>
                  <a:pt x="5393" y="95261"/>
                </a:lnTo>
                <a:lnTo>
                  <a:pt x="20097" y="117062"/>
                </a:lnTo>
                <a:lnTo>
                  <a:pt x="41898" y="131766"/>
                </a:lnTo>
                <a:lnTo>
                  <a:pt x="68579" y="137159"/>
                </a:lnTo>
                <a:lnTo>
                  <a:pt x="95261" y="131766"/>
                </a:lnTo>
                <a:lnTo>
                  <a:pt x="117062" y="117062"/>
                </a:lnTo>
                <a:lnTo>
                  <a:pt x="131766" y="95261"/>
                </a:lnTo>
                <a:lnTo>
                  <a:pt x="137160" y="68579"/>
                </a:lnTo>
                <a:lnTo>
                  <a:pt x="131766" y="41898"/>
                </a:lnTo>
                <a:lnTo>
                  <a:pt x="117062" y="20097"/>
                </a:lnTo>
                <a:lnTo>
                  <a:pt x="95261" y="5393"/>
                </a:lnTo>
                <a:lnTo>
                  <a:pt x="68579" y="0"/>
                </a:lnTo>
                <a:close/>
              </a:path>
            </a:pathLst>
          </a:custGeom>
          <a:solidFill>
            <a:srgbClr val="0090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1045844"/>
          </a:xfrm>
          <a:custGeom>
            <a:avLst/>
            <a:gdLst/>
            <a:ahLst/>
            <a:cxnLst/>
            <a:rect l="l" t="t" r="r" b="b"/>
            <a:pathLst>
              <a:path w="9144000" h="1045844">
                <a:moveTo>
                  <a:pt x="0" y="0"/>
                </a:moveTo>
                <a:lnTo>
                  <a:pt x="0" y="1045463"/>
                </a:lnTo>
                <a:lnTo>
                  <a:pt x="9143999" y="104546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01027"/>
            <a:ext cx="9144000" cy="157480"/>
          </a:xfrm>
          <a:custGeom>
            <a:avLst/>
            <a:gdLst/>
            <a:ahLst/>
            <a:cxnLst/>
            <a:rect l="l" t="t" r="r" b="b"/>
            <a:pathLst>
              <a:path w="9144000" h="157479">
                <a:moveTo>
                  <a:pt x="9143999" y="0"/>
                </a:moveTo>
                <a:lnTo>
                  <a:pt x="0" y="0"/>
                </a:lnTo>
                <a:lnTo>
                  <a:pt x="0" y="156970"/>
                </a:lnTo>
                <a:lnTo>
                  <a:pt x="9143999" y="156970"/>
                </a:lnTo>
                <a:lnTo>
                  <a:pt x="9143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202" rIns="0" bIns="0" rtlCol="0">
            <a:spAutoFit/>
          </a:bodyPr>
          <a:lstStyle/>
          <a:p>
            <a:pPr marL="1270">
              <a:lnSpc>
                <a:spcPct val="100000"/>
              </a:lnSpc>
            </a:pPr>
            <a:r>
              <a:rPr sz="2400" spc="-5" dirty="0">
                <a:solidFill>
                  <a:srgbClr val="0090CD"/>
                </a:solidFill>
              </a:rPr>
              <a:t>BROWN STATION:</a:t>
            </a:r>
            <a:r>
              <a:rPr sz="2400" spc="-35" dirty="0">
                <a:solidFill>
                  <a:srgbClr val="0090CD"/>
                </a:solidFill>
              </a:rPr>
              <a:t> </a:t>
            </a:r>
            <a:r>
              <a:rPr sz="2400" spc="-10" dirty="0">
                <a:solidFill>
                  <a:srgbClr val="0090CD"/>
                </a:solidFill>
              </a:rPr>
              <a:t>HISTORY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535926" y="396875"/>
            <a:ext cx="89154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333399"/>
                </a:solidFill>
                <a:latin typeface="Verdana"/>
                <a:cs typeface="Verdana"/>
              </a:rPr>
              <a:t>1984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3627" y="5376875"/>
            <a:ext cx="275145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133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Part of main  facilities</a:t>
            </a:r>
            <a:r>
              <a:rPr sz="20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Verdana"/>
                <a:cs typeface="Verdana"/>
              </a:rPr>
              <a:t>destroyed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68673" y="5641085"/>
            <a:ext cx="730250" cy="172720"/>
          </a:xfrm>
          <a:custGeom>
            <a:avLst/>
            <a:gdLst/>
            <a:ahLst/>
            <a:cxnLst/>
            <a:rect l="l" t="t" r="r" b="b"/>
            <a:pathLst>
              <a:path w="730250" h="172720">
                <a:moveTo>
                  <a:pt x="695325" y="0"/>
                </a:moveTo>
                <a:lnTo>
                  <a:pt x="695325" y="43052"/>
                </a:lnTo>
                <a:lnTo>
                  <a:pt x="0" y="43052"/>
                </a:lnTo>
                <a:lnTo>
                  <a:pt x="0" y="129158"/>
                </a:lnTo>
                <a:lnTo>
                  <a:pt x="695325" y="129158"/>
                </a:lnTo>
                <a:lnTo>
                  <a:pt x="695325" y="172211"/>
                </a:lnTo>
                <a:lnTo>
                  <a:pt x="729996" y="86105"/>
                </a:lnTo>
                <a:lnTo>
                  <a:pt x="6953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8673" y="5641085"/>
            <a:ext cx="730250" cy="172720"/>
          </a:xfrm>
          <a:custGeom>
            <a:avLst/>
            <a:gdLst/>
            <a:ahLst/>
            <a:cxnLst/>
            <a:rect l="l" t="t" r="r" b="b"/>
            <a:pathLst>
              <a:path w="730250" h="172720">
                <a:moveTo>
                  <a:pt x="0" y="43052"/>
                </a:moveTo>
                <a:lnTo>
                  <a:pt x="695325" y="43052"/>
                </a:lnTo>
                <a:lnTo>
                  <a:pt x="695325" y="0"/>
                </a:lnTo>
                <a:lnTo>
                  <a:pt x="729996" y="86105"/>
                </a:lnTo>
                <a:lnTo>
                  <a:pt x="695325" y="172211"/>
                </a:lnTo>
                <a:lnTo>
                  <a:pt x="695325" y="129158"/>
                </a:lnTo>
                <a:lnTo>
                  <a:pt x="0" y="129158"/>
                </a:lnTo>
                <a:lnTo>
                  <a:pt x="0" y="4305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495" y="1196340"/>
            <a:ext cx="8791956" cy="368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39" y="1167383"/>
            <a:ext cx="8849995" cy="3744595"/>
          </a:xfrm>
          <a:custGeom>
            <a:avLst/>
            <a:gdLst/>
            <a:ahLst/>
            <a:cxnLst/>
            <a:rect l="l" t="t" r="r" b="b"/>
            <a:pathLst>
              <a:path w="8849995" h="3744595">
                <a:moveTo>
                  <a:pt x="0" y="3744467"/>
                </a:moveTo>
                <a:lnTo>
                  <a:pt x="8849868" y="3744467"/>
                </a:lnTo>
                <a:lnTo>
                  <a:pt x="8849868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6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Macintosh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Verdana</vt:lpstr>
      <vt:lpstr>Arial</vt:lpstr>
      <vt:lpstr>Office Theme</vt:lpstr>
      <vt:lpstr>WELCOME TO BROWN STATION</vt:lpstr>
      <vt:lpstr>ARGENTINE PRESENCE IN ANTARCTICA</vt:lpstr>
      <vt:lpstr>ARGENTINE PRESENCE IN ANTARCTICA</vt:lpstr>
      <vt:lpstr>ARGENTINE PRESENCE IN ANTARCTICA</vt:lpstr>
      <vt:lpstr>ARGENTINE PRESENCE IN ANTARCTICA</vt:lpstr>
      <vt:lpstr>BROWN STATION: LOCATION</vt:lpstr>
      <vt:lpstr>BROWN STATION: HISTORY</vt:lpstr>
      <vt:lpstr>BROWN STATION: HISTORY</vt:lpstr>
      <vt:lpstr>BROWN STATION: HISTORY</vt:lpstr>
      <vt:lpstr>BROWN STATION: HISTORY</vt:lpstr>
      <vt:lpstr>BROWN STATION: HISTORY</vt:lpstr>
      <vt:lpstr>BROWN STATION: SCIENCE</vt:lpstr>
      <vt:lpstr>BROWN STATION: SCIENCE</vt:lpstr>
      <vt:lpstr>BROWN STATION: FAUNA</vt:lpstr>
      <vt:lpstr>BROWN STATION: FLORA</vt:lpstr>
      <vt:lpstr>BROWN STATION: ENVIRONMENTAL PROTECTION AND TOURISM REGULATION</vt:lpstr>
      <vt:lpstr>BROWN STATION: ENVIRONMENTAL PROTECTION AND TOURISM REGULATION</vt:lpstr>
      <vt:lpstr>BROWN STATION: STATION GUIDELINES FOR VISITORS</vt:lpstr>
      <vt:lpstr>BROWN STATION: STATION GUIDELINES FOR VISITORS</vt:lpstr>
      <vt:lpstr>BROWN STATION: STATION GUIDELINES FOR VISITORS</vt:lpstr>
      <vt:lpstr>BROWN STATION: STATION GUIDELINES FOR VISITORS</vt:lpstr>
      <vt:lpstr>Thank you for your attention</vt:lpstr>
      <vt:lpstr>FOR FURTHER INFORMATION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 Casela</dc:creator>
  <cp:lastModifiedBy>amanda lynnes</cp:lastModifiedBy>
  <cp:revision>1</cp:revision>
  <dcterms:created xsi:type="dcterms:W3CDTF">2017-02-06T11:02:33Z</dcterms:created>
  <dcterms:modified xsi:type="dcterms:W3CDTF">2017-02-06T11:13:09Z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2017-02-06T00:00:00Z</vt:filetime>
  </property>
</Properties>
</file>